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5"/>
  </p:sldMasterIdLst>
  <p:notesMasterIdLst>
    <p:notesMasterId r:id="rId23"/>
  </p:notesMasterIdLst>
  <p:handoutMasterIdLst>
    <p:handoutMasterId r:id="rId24"/>
  </p:handoutMasterIdLst>
  <p:sldIdLst>
    <p:sldId id="382" r:id="rId6"/>
    <p:sldId id="428" r:id="rId7"/>
    <p:sldId id="429" r:id="rId8"/>
    <p:sldId id="420" r:id="rId9"/>
    <p:sldId id="430" r:id="rId10"/>
    <p:sldId id="426" r:id="rId11"/>
    <p:sldId id="432" r:id="rId12"/>
    <p:sldId id="421" r:id="rId13"/>
    <p:sldId id="431" r:id="rId14"/>
    <p:sldId id="422" r:id="rId15"/>
    <p:sldId id="437" r:id="rId16"/>
    <p:sldId id="433" r:id="rId17"/>
    <p:sldId id="427" r:id="rId18"/>
    <p:sldId id="434" r:id="rId19"/>
    <p:sldId id="425" r:id="rId20"/>
    <p:sldId id="435" r:id="rId21"/>
    <p:sldId id="436" r:id="rId2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esbet Criel" initials="LC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F016"/>
    <a:srgbClr val="04B0F1"/>
    <a:srgbClr val="01B150"/>
    <a:srgbClr val="F67913"/>
    <a:srgbClr val="E8AF00"/>
    <a:srgbClr val="0875C2"/>
    <a:srgbClr val="FFFF00"/>
    <a:srgbClr val="F446DF"/>
    <a:srgbClr val="FFFFCC"/>
    <a:srgbClr val="EEE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4" autoAdjust="0"/>
    <p:restoredTop sz="96842" autoAdjust="0"/>
  </p:normalViewPr>
  <p:slideViewPr>
    <p:cSldViewPr>
      <p:cViewPr varScale="1">
        <p:scale>
          <a:sx n="87" d="100"/>
          <a:sy n="87" d="100"/>
        </p:scale>
        <p:origin x="2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668" y="8674"/>
            <a:ext cx="271115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nl-BE" sz="900" dirty="0">
              <a:latin typeface="+mn-lt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161874" y="8674"/>
            <a:ext cx="271115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016AA8AD-A81A-4ED1-BD18-9556C35DDED2}" type="datetimeFigureOut">
              <a:rPr lang="nl-BE" sz="900" smtClean="0">
                <a:latin typeface="+mn-lt"/>
              </a:rPr>
              <a:t>23/03/2018</a:t>
            </a:fld>
            <a:endParaRPr lang="nl-BE" sz="900">
              <a:latin typeface="+mn-lt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855968"/>
            <a:ext cx="2783160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nl-BE" sz="900" dirty="0">
              <a:latin typeface="+mn-lt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4074840" y="8855968"/>
            <a:ext cx="2783160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0D989C1C-1DE7-4DFB-9D52-BB60D39E6190}" type="slidenum">
              <a:rPr lang="nl-BE" sz="900" smtClean="0">
                <a:latin typeface="+mn-lt"/>
              </a:rPr>
              <a:t>‹nr.›</a:t>
            </a:fld>
            <a:endParaRPr lang="nl-BE" sz="9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20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19477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53586" y="0"/>
            <a:ext cx="2704414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8600" y="4343400"/>
            <a:ext cx="5760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opmaakprofielen van de </a:t>
            </a:r>
            <a:r>
              <a:rPr lang="nl-NL" dirty="0" err="1"/>
              <a:t>modeltekst</a:t>
            </a:r>
            <a:r>
              <a:rPr lang="nl-NL" dirty="0"/>
              <a:t>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5968"/>
            <a:ext cx="2719477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latin typeface="+mn-lt"/>
              </a:defRPr>
            </a:lvl1pPr>
          </a:lstStyle>
          <a:p>
            <a:endParaRPr lang="nl-NL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94766" y="8855968"/>
            <a:ext cx="278316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latin typeface="+mn-lt"/>
              </a:defRPr>
            </a:lvl1pPr>
          </a:lstStyle>
          <a:p>
            <a:fld id="{32090DB5-7440-4F80-BB90-9B3321D95F75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" name="Tijdelijke aanduiding voor dia-afbeelding 1"/>
          <p:cNvSpPr>
            <a:spLocks noGrp="1" noRot="1" noChangeAspect="1"/>
          </p:cNvSpPr>
          <p:nvPr>
            <p:ph type="sldImg" idx="2"/>
          </p:nvPr>
        </p:nvSpPr>
        <p:spPr>
          <a:xfrm>
            <a:off x="548600" y="348015"/>
            <a:ext cx="5760800" cy="376678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2185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347663"/>
            <a:ext cx="5022850" cy="376713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90DB5-7440-4F80-BB90-9B3321D95F75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5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/>
          <p:cNvSpPr/>
          <p:nvPr userDrawn="1"/>
        </p:nvSpPr>
        <p:spPr>
          <a:xfrm>
            <a:off x="0" y="-1179512"/>
            <a:ext cx="2195736" cy="80375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DIATitel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0000" indent="-180000">
              <a:spcBef>
                <a:spcPts val="1200"/>
              </a:spcBef>
              <a:spcAft>
                <a:spcPts val="0"/>
              </a:spcAft>
              <a:defRPr/>
            </a:lvl1pPr>
            <a:lvl2pPr marL="446088" indent="-180975">
              <a:spcBef>
                <a:spcPts val="600"/>
              </a:spcBef>
              <a:defRPr/>
            </a:lvl2pPr>
            <a:lvl3pPr marL="719138" indent="-179388">
              <a:spcBef>
                <a:spcPts val="600"/>
              </a:spcBef>
              <a:defRPr/>
            </a:lvl3pPr>
            <a:lvl4pPr marL="985838" indent="-179388">
              <a:spcBef>
                <a:spcPts val="600"/>
              </a:spcBef>
              <a:defRPr/>
            </a:lvl4pPr>
            <a:lvl5pPr marL="1254125" indent="-179388">
              <a:spcBef>
                <a:spcPts val="600"/>
              </a:spcBef>
              <a:defRPr sz="1400"/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51520" y="6371857"/>
            <a:ext cx="467544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5EB71ABA-18BF-4481-A715-39E4E893E32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10" y="6364525"/>
            <a:ext cx="1387199" cy="37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30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dia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ige driehoek 3"/>
          <p:cNvSpPr/>
          <p:nvPr userDrawn="1"/>
        </p:nvSpPr>
        <p:spPr>
          <a:xfrm>
            <a:off x="0" y="-1179512"/>
            <a:ext cx="2195736" cy="80375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51520" y="6371857"/>
            <a:ext cx="467544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5EB71ABA-18BF-4481-A715-39E4E893E32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10" y="6364525"/>
            <a:ext cx="1387199" cy="37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4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/>
          <p:cNvSpPr/>
          <p:nvPr userDrawn="1"/>
        </p:nvSpPr>
        <p:spPr>
          <a:xfrm>
            <a:off x="0" y="-1179512"/>
            <a:ext cx="2195736" cy="803751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err="1"/>
              <a:t>DIATitel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124744"/>
            <a:ext cx="4248472" cy="5164008"/>
          </a:xfrm>
        </p:spPr>
        <p:txBody>
          <a:bodyPr/>
          <a:lstStyle>
            <a:lvl1pPr marL="180000" indent="-180000">
              <a:spcBef>
                <a:spcPts val="600"/>
              </a:spcBef>
              <a:spcAft>
                <a:spcPts val="0"/>
              </a:spcAft>
              <a:defRPr sz="2000"/>
            </a:lvl1pPr>
            <a:lvl2pPr marL="360000" indent="-180975">
              <a:spcBef>
                <a:spcPts val="300"/>
              </a:spcBef>
              <a:defRPr sz="1800"/>
            </a:lvl2pPr>
            <a:lvl3pPr marL="533400" indent="-179388">
              <a:spcBef>
                <a:spcPts val="300"/>
              </a:spcBef>
              <a:defRPr sz="1600"/>
            </a:lvl3pPr>
            <a:lvl4pPr marL="628650" indent="-93663">
              <a:spcBef>
                <a:spcPts val="300"/>
              </a:spcBef>
              <a:defRPr sz="1400"/>
            </a:lvl4pPr>
            <a:lvl5pPr marL="719138" indent="-90488">
              <a:spcBef>
                <a:spcPts val="300"/>
              </a:spcBef>
              <a:defRPr sz="1200"/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251520" y="6371857"/>
            <a:ext cx="467544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5EB71ABA-18BF-4481-A715-39E4E893E3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3"/>
          </p:nvPr>
        </p:nvSpPr>
        <p:spPr>
          <a:xfrm>
            <a:off x="4644008" y="1124744"/>
            <a:ext cx="4248472" cy="5164008"/>
          </a:xfrm>
        </p:spPr>
        <p:txBody>
          <a:bodyPr/>
          <a:lstStyle>
            <a:lvl1pPr marL="180000" indent="-180000">
              <a:spcBef>
                <a:spcPts val="600"/>
              </a:spcBef>
              <a:spcAft>
                <a:spcPts val="0"/>
              </a:spcAft>
              <a:defRPr sz="2000"/>
            </a:lvl1pPr>
            <a:lvl2pPr marL="360000" indent="-180975">
              <a:spcBef>
                <a:spcPts val="300"/>
              </a:spcBef>
              <a:defRPr sz="1800"/>
            </a:lvl2pPr>
            <a:lvl3pPr marL="536575" indent="-179388">
              <a:spcBef>
                <a:spcPts val="300"/>
              </a:spcBef>
              <a:defRPr sz="1600"/>
            </a:lvl3pPr>
            <a:lvl4pPr marL="628650" indent="-90488">
              <a:spcBef>
                <a:spcPts val="300"/>
              </a:spcBef>
              <a:defRPr sz="1400"/>
            </a:lvl4pPr>
            <a:lvl5pPr marL="719138" indent="-88900">
              <a:spcBef>
                <a:spcPts val="300"/>
              </a:spcBef>
              <a:defRPr sz="1200"/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10" y="6364525"/>
            <a:ext cx="1387199" cy="37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0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e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/>
          <p:cNvSpPr/>
          <p:nvPr userDrawn="1"/>
        </p:nvSpPr>
        <p:spPr>
          <a:xfrm rot="10800000">
            <a:off x="3563888" y="-2976"/>
            <a:ext cx="5580112" cy="9793088"/>
          </a:xfrm>
          <a:prstGeom prst="rtTriangl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492896"/>
            <a:ext cx="6400800" cy="115212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Presentatieondertitel</a:t>
            </a:r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82" y="5517232"/>
            <a:ext cx="2640482" cy="722916"/>
          </a:xfrm>
          <a:prstGeom prst="rect">
            <a:avLst/>
          </a:prstGeom>
        </p:spPr>
      </p:pic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>
          <a:xfrm>
            <a:off x="251520" y="548680"/>
            <a:ext cx="8640960" cy="1800200"/>
          </a:xfrm>
        </p:spPr>
        <p:txBody>
          <a:bodyPr>
            <a:normAutofit/>
          </a:bodyPr>
          <a:lstStyle>
            <a:lvl1pPr>
              <a:defRPr sz="4000">
                <a:ln w="0"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nl-NL" dirty="0"/>
              <a:t>Presentatietitel</a:t>
            </a:r>
            <a:endParaRPr lang="nl-BE" dirty="0"/>
          </a:p>
        </p:txBody>
      </p:sp>
      <p:sp>
        <p:nvSpPr>
          <p:cNvPr id="19" name="Tijdelijke aanduiding voor tekst 18"/>
          <p:cNvSpPr>
            <a:spLocks noGrp="1"/>
          </p:cNvSpPr>
          <p:nvPr>
            <p:ph type="body" sz="quarter" idx="10" hasCustomPrompt="1"/>
          </p:nvPr>
        </p:nvSpPr>
        <p:spPr>
          <a:xfrm>
            <a:off x="4932363" y="4149081"/>
            <a:ext cx="3600077" cy="360039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nl-NL" dirty="0"/>
              <a:t>Presentatieplaats</a:t>
            </a:r>
          </a:p>
        </p:txBody>
      </p:sp>
      <p:sp>
        <p:nvSpPr>
          <p:cNvPr id="20" name="Tijdelijke aanduiding voor tekst 18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40" y="4575695"/>
            <a:ext cx="3600400" cy="360041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pPr lvl="0"/>
            <a:r>
              <a:rPr lang="nl-NL" dirty="0"/>
              <a:t>Presentatiedatum</a:t>
            </a:r>
          </a:p>
        </p:txBody>
      </p:sp>
    </p:spTree>
    <p:extLst>
      <p:ext uri="{BB962C8B-B14F-4D97-AF65-F5344CB8AC3E}">
        <p14:creationId xmlns:p14="http://schemas.microsoft.com/office/powerpoint/2010/main" val="189708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deel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/>
          <p:cNvSpPr/>
          <p:nvPr userDrawn="1"/>
        </p:nvSpPr>
        <p:spPr>
          <a:xfrm rot="10800000">
            <a:off x="3563887" y="-2976"/>
            <a:ext cx="5580112" cy="9793088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276872"/>
            <a:ext cx="6400800" cy="115212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20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Tussenondertitel</a:t>
            </a:r>
            <a:endParaRPr lang="nl-BE" dirty="0"/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971600" y="548680"/>
            <a:ext cx="7200800" cy="1440160"/>
          </a:xfrm>
        </p:spPr>
        <p:txBody>
          <a:bodyPr>
            <a:normAutofit/>
          </a:bodyPr>
          <a:lstStyle>
            <a:lvl1pPr>
              <a:defRPr sz="3200">
                <a:ln w="0"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nl-NL" dirty="0"/>
              <a:t>tussentitel</a:t>
            </a:r>
            <a:endParaRPr lang="nl-BE" dirty="0"/>
          </a:p>
        </p:txBody>
      </p:sp>
      <p:sp>
        <p:nvSpPr>
          <p:cNvPr id="6" name="Tijdelijke aanduiding voor tekst 18"/>
          <p:cNvSpPr>
            <a:spLocks noGrp="1"/>
          </p:cNvSpPr>
          <p:nvPr>
            <p:ph type="body" sz="quarter" idx="10" hasCustomPrompt="1"/>
          </p:nvPr>
        </p:nvSpPr>
        <p:spPr>
          <a:xfrm>
            <a:off x="4553742" y="4221485"/>
            <a:ext cx="3600400" cy="720080"/>
          </a:xfrm>
        </p:spPr>
        <p:txBody>
          <a:bodyPr anchor="ctr">
            <a:normAutofit/>
          </a:bodyPr>
          <a:lstStyle>
            <a:lvl1pPr marL="0" indent="0" algn="r">
              <a:buNone/>
              <a:defRPr sz="1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Spreker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82" y="5517232"/>
            <a:ext cx="2640482" cy="72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50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ige driehoek 7"/>
          <p:cNvSpPr/>
          <p:nvPr userDrawn="1"/>
        </p:nvSpPr>
        <p:spPr>
          <a:xfrm rot="10800000">
            <a:off x="3563888" y="-2976"/>
            <a:ext cx="5580112" cy="9793088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82" y="5517232"/>
            <a:ext cx="2640482" cy="72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47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86409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nl-NL" dirty="0" err="1"/>
              <a:t>Diatitel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1520" y="1124744"/>
            <a:ext cx="8640960" cy="5164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8619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8" r:id="rId4"/>
    <p:sldLayoutId id="2147483669" r:id="rId5"/>
    <p:sldLayoutId id="2147483673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 cap="all" spc="0" baseline="0">
          <a:ln w="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82563" indent="-182563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539750" indent="-188913" algn="l" defTabSz="914400" rtl="0" eaLnBrk="1" latinLnBrk="0" hangingPunct="1">
        <a:spcBef>
          <a:spcPct val="20000"/>
        </a:spcBef>
        <a:buFont typeface="Calibri" panose="020F0502020204030204" pitchFamily="34" charset="0"/>
        <a:buChar char="●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898525" indent="-174625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55713" indent="-184150" algn="l" defTabSz="8985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612900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­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 err="1">
                <a:solidFill>
                  <a:srgbClr val="FF0000"/>
                </a:solidFill>
                <a:effectLst/>
              </a:rPr>
              <a:t>Denderhoutem</a:t>
            </a:r>
            <a:r>
              <a:rPr lang="nl-BE" dirty="0">
                <a:solidFill>
                  <a:srgbClr val="FF0000"/>
                </a:solidFill>
                <a:effectLst/>
              </a:rPr>
              <a:t> 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nl-BE" b="0" dirty="0">
                <a:solidFill>
                  <a:srgbClr val="FF0000"/>
                </a:solidFill>
              </a:rPr>
              <a:t>23 maart 2018</a:t>
            </a:r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1800200"/>
          </a:xfrm>
        </p:spPr>
        <p:txBody>
          <a:bodyPr/>
          <a:lstStyle/>
          <a:p>
            <a:r>
              <a:rPr lang="nl-BE" dirty="0">
                <a:effectLst/>
              </a:rPr>
              <a:t>synthese</a:t>
            </a:r>
          </a:p>
        </p:txBody>
      </p:sp>
      <p:sp>
        <p:nvSpPr>
          <p:cNvPr id="8" name="Ondertitel 5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1152128"/>
          </a:xfrm>
        </p:spPr>
        <p:txBody>
          <a:bodyPr>
            <a:normAutofit/>
          </a:bodyPr>
          <a:lstStyle/>
          <a:p>
            <a:r>
              <a:rPr lang="nl-BE" b="1" dirty="0">
                <a:effectLst/>
              </a:rPr>
              <a:t>GO! Basisschool Molenveld</a:t>
            </a:r>
            <a:endParaRPr lang="nl-BE" dirty="0">
              <a:effectLst/>
            </a:endParaRPr>
          </a:p>
          <a:p>
            <a:r>
              <a:rPr lang="nl-BE" b="1" dirty="0">
                <a:effectLst/>
              </a:rPr>
              <a:t>Molenstraat 33 – 9450 </a:t>
            </a:r>
            <a:r>
              <a:rPr lang="nl-BE" b="1" dirty="0" err="1">
                <a:effectLst/>
              </a:rPr>
              <a:t>Denderhoutem</a:t>
            </a:r>
            <a:endParaRPr lang="nl-BE" dirty="0">
              <a:effectLst/>
            </a:endParaRPr>
          </a:p>
          <a:p>
            <a:endParaRPr lang="nl-B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827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/>
              <a:t>Wiskunde in de lagere afdeling 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020816" y="2620650"/>
            <a:ext cx="42124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+mn-lt"/>
              </a:rPr>
              <a:t>U1 = Afstemming op het gevalideerd doelenkader </a:t>
            </a:r>
          </a:p>
          <a:p>
            <a:r>
              <a:rPr lang="nl-NL" sz="1400" dirty="0">
                <a:latin typeface="+mn-lt"/>
              </a:rPr>
              <a:t>U2 = Leer- en ontwikkelingsgericht aanbod</a:t>
            </a:r>
          </a:p>
          <a:p>
            <a:r>
              <a:rPr lang="nl-NL" sz="1400" dirty="0">
                <a:latin typeface="+mn-lt"/>
              </a:rPr>
              <a:t>U3 = Leer- en leefklimaat</a:t>
            </a:r>
          </a:p>
          <a:p>
            <a:r>
              <a:rPr lang="nl-NL" sz="1400" dirty="0">
                <a:latin typeface="+mn-lt"/>
              </a:rPr>
              <a:t>U4 = Materiële leeromgeving en onderwijsorganisatie</a:t>
            </a:r>
          </a:p>
          <a:p>
            <a:r>
              <a:rPr lang="nl-NL" sz="1400" dirty="0">
                <a:latin typeface="+mn-lt"/>
              </a:rPr>
              <a:t>U5 = Feedback</a:t>
            </a:r>
          </a:p>
          <a:p>
            <a:r>
              <a:rPr lang="nl-NL" sz="1400" dirty="0">
                <a:latin typeface="+mn-lt"/>
              </a:rPr>
              <a:t>U6 = Leerlingenevaluatie</a:t>
            </a:r>
          </a:p>
          <a:p>
            <a:r>
              <a:rPr lang="nl-NL" sz="1400" dirty="0">
                <a:latin typeface="+mn-lt"/>
              </a:rPr>
              <a:t>U7 = Leereffecten</a:t>
            </a:r>
          </a:p>
        </p:txBody>
      </p:sp>
      <p:sp>
        <p:nvSpPr>
          <p:cNvPr id="12" name="Rechthoek 11"/>
          <p:cNvSpPr/>
          <p:nvPr/>
        </p:nvSpPr>
        <p:spPr>
          <a:xfrm>
            <a:off x="344860" y="602930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CF8DCEF1-9E23-4657-9EE3-D183F5E1901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3096344" cy="2514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06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/>
              <a:t>Wiskunde in de lagere afdeling </a:t>
            </a:r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164008"/>
          </a:xfrm>
          <a:effectLst/>
        </p:spPr>
        <p:txBody>
          <a:bodyPr>
            <a:normAutofit/>
          </a:bodyPr>
          <a:lstStyle/>
          <a:p>
            <a:pPr marL="0" indent="0">
              <a:buNone/>
              <a:tabLst>
                <a:tab pos="1155700" algn="l"/>
                <a:tab pos="2844800" algn="l"/>
                <a:tab pos="4445000" algn="l"/>
                <a:tab pos="5994400" algn="l"/>
              </a:tabLst>
            </a:pPr>
            <a:r>
              <a:rPr lang="nl-NL" b="1" dirty="0">
                <a:solidFill>
                  <a:srgbClr val="0875C2"/>
                </a:solidFill>
                <a:effectLst/>
              </a:rPr>
              <a:t>&gt; OK!</a:t>
            </a:r>
            <a:r>
              <a:rPr lang="nl-NL" dirty="0">
                <a:effectLst/>
              </a:rPr>
              <a:t>	</a:t>
            </a:r>
            <a:r>
              <a:rPr lang="nl-NL" b="1" u="sng" dirty="0">
                <a:solidFill>
                  <a:srgbClr val="00B050"/>
                </a:solidFill>
                <a:effectLst/>
              </a:rPr>
              <a:t>Dit is OK!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E8AF00"/>
                </a:solidFill>
                <a:effectLst/>
              </a:rPr>
              <a:t>groeikans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FF0000"/>
                </a:solidFill>
                <a:effectLst/>
              </a:rPr>
              <a:t>werkpunt</a:t>
            </a:r>
            <a:r>
              <a:rPr lang="nl-NL" dirty="0">
                <a:effectLst/>
              </a:rPr>
              <a:t>	neutrale toelichting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U1 = Afstemming op het gevalideerd doelenkader volledig – </a:t>
            </a:r>
            <a:r>
              <a:rPr lang="nl-NL" sz="1800" dirty="0" err="1">
                <a:solidFill>
                  <a:srgbClr val="00B0F0"/>
                </a:solidFill>
                <a:effectLst/>
              </a:rPr>
              <a:t>evenwichting</a:t>
            </a:r>
            <a:r>
              <a:rPr lang="nl-NL" sz="1800" dirty="0">
                <a:solidFill>
                  <a:srgbClr val="00B0F0"/>
                </a:solidFill>
                <a:effectLst/>
              </a:rPr>
              <a:t> – beheersingsniveau - </a:t>
            </a:r>
            <a:r>
              <a:rPr lang="nl-NL" sz="1800" dirty="0">
                <a:solidFill>
                  <a:schemeClr val="tx1"/>
                </a:solidFill>
                <a:effectLst/>
              </a:rPr>
              <a:t>met eindevaluatie in L6 - </a:t>
            </a:r>
            <a:r>
              <a:rPr lang="nl-BE" sz="1800" dirty="0">
                <a:solidFill>
                  <a:schemeClr val="tx1"/>
                </a:solidFill>
                <a:effectLst/>
              </a:rPr>
              <a:t>kritisch omgaan met OLP- </a:t>
            </a:r>
            <a:r>
              <a:rPr lang="nl-BE" sz="1800" dirty="0" err="1">
                <a:solidFill>
                  <a:schemeClr val="tx1"/>
                </a:solidFill>
                <a:effectLst/>
              </a:rPr>
              <a:t>klasover</a:t>
            </a:r>
            <a:r>
              <a:rPr lang="nl-BE" sz="1800" dirty="0">
                <a:solidFill>
                  <a:schemeClr val="tx1"/>
                </a:solidFill>
                <a:effectLst/>
              </a:rPr>
              <a:t>-schrijdend overleg/ bijsturing aanbod – bewaking en kennis van het leerplan – groep zo lang mogelijk samenhouden (M-decreet) </a:t>
            </a:r>
            <a:endParaRPr lang="nl-NL" sz="1800" dirty="0">
              <a:solidFill>
                <a:schemeClr val="tx1"/>
              </a:solidFill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U2 = Leer- en ontwikkelingsgericht aanbod: </a:t>
            </a:r>
            <a:r>
              <a:rPr lang="nl-BE" sz="1800" dirty="0">
                <a:solidFill>
                  <a:schemeClr val="tx1"/>
                </a:solidFill>
                <a:effectLst/>
              </a:rPr>
              <a:t>beginsituatie (korte en lange termijn) – constant zicht op – uitdagende doelen – realistisch onderwijs (georganiseerd en vanuit de ervaring – uitdagende opdrachten) – afgestemd op leerbehoeften – degelijke VOORBEREIDINGEN !!!! – klasorganisatie – leerlingenbetrokkenheid – leerlingen uitermate gestimuleerd - </a:t>
            </a:r>
            <a:endParaRPr lang="nl-NL" sz="1800" dirty="0">
              <a:solidFill>
                <a:schemeClr val="tx1"/>
              </a:solidFill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U3 = Leer- en leefklimaat: </a:t>
            </a:r>
            <a:r>
              <a:rPr lang="nl-NL" sz="1800" dirty="0">
                <a:solidFill>
                  <a:schemeClr val="tx1"/>
                </a:solidFill>
                <a:effectLst/>
              </a:rPr>
              <a:t>pa</a:t>
            </a:r>
            <a:r>
              <a:rPr lang="nl-BE" sz="1800" dirty="0" err="1">
                <a:solidFill>
                  <a:schemeClr val="tx1"/>
                </a:solidFill>
                <a:effectLst/>
              </a:rPr>
              <a:t>rtnerschap</a:t>
            </a:r>
            <a:r>
              <a:rPr lang="nl-BE" sz="1800" dirty="0">
                <a:solidFill>
                  <a:schemeClr val="tx1"/>
                </a:solidFill>
                <a:effectLst/>
              </a:rPr>
              <a:t> en respect </a:t>
            </a:r>
            <a:r>
              <a:rPr lang="nl-BE" sz="1800" dirty="0" err="1">
                <a:solidFill>
                  <a:schemeClr val="tx1"/>
                </a:solidFill>
                <a:effectLst/>
              </a:rPr>
              <a:t>lln</a:t>
            </a:r>
            <a:r>
              <a:rPr lang="nl-BE" sz="1800" dirty="0">
                <a:solidFill>
                  <a:schemeClr val="tx1"/>
                </a:solidFill>
                <a:effectLst/>
              </a:rPr>
              <a:t> onderling en </a:t>
            </a:r>
            <a:r>
              <a:rPr lang="nl-BE" sz="1800" dirty="0" err="1">
                <a:solidFill>
                  <a:schemeClr val="tx1"/>
                </a:solidFill>
                <a:effectLst/>
              </a:rPr>
              <a:t>lkr</a:t>
            </a:r>
            <a:r>
              <a:rPr lang="nl-BE" sz="1800" dirty="0">
                <a:solidFill>
                  <a:schemeClr val="tx1"/>
                </a:solidFill>
                <a:effectLst/>
              </a:rPr>
              <a:t> – verantwoordelijkheid voor elkaar – iedereen leert mee! – ordelijk en efficiënt – iedereen actief – onderwijstijd!!! Positief leerklimaat is basis voor leefklimaat!! (en </a:t>
            </a:r>
            <a:r>
              <a:rPr lang="nl-BE" sz="1800" dirty="0" err="1">
                <a:solidFill>
                  <a:schemeClr val="tx1"/>
                </a:solidFill>
                <a:effectLst/>
              </a:rPr>
              <a:t>vice</a:t>
            </a:r>
            <a:r>
              <a:rPr lang="nl-BE" sz="1800" dirty="0">
                <a:solidFill>
                  <a:schemeClr val="tx1"/>
                </a:solidFill>
                <a:effectLst/>
              </a:rPr>
              <a:t> versa)</a:t>
            </a:r>
            <a:endParaRPr lang="nl-NL" sz="18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344860" y="154453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48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/>
              <a:t>Wiskunde in de lagere afdeling </a:t>
            </a:r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164008"/>
          </a:xfrm>
          <a:effectLst/>
        </p:spPr>
        <p:txBody>
          <a:bodyPr>
            <a:normAutofit/>
          </a:bodyPr>
          <a:lstStyle/>
          <a:p>
            <a:pPr marL="0" indent="0">
              <a:buNone/>
              <a:tabLst>
                <a:tab pos="1155700" algn="l"/>
                <a:tab pos="2844800" algn="l"/>
                <a:tab pos="4445000" algn="l"/>
                <a:tab pos="5994400" algn="l"/>
              </a:tabLst>
            </a:pPr>
            <a:r>
              <a:rPr lang="nl-NL" b="1" dirty="0">
                <a:solidFill>
                  <a:srgbClr val="0875C2"/>
                </a:solidFill>
                <a:effectLst/>
              </a:rPr>
              <a:t>&gt; OK!</a:t>
            </a:r>
            <a:r>
              <a:rPr lang="nl-NL" dirty="0">
                <a:effectLst/>
              </a:rPr>
              <a:t>	</a:t>
            </a:r>
            <a:r>
              <a:rPr lang="nl-NL" b="1" u="sng" dirty="0">
                <a:solidFill>
                  <a:srgbClr val="00B050"/>
                </a:solidFill>
                <a:effectLst/>
              </a:rPr>
              <a:t>Dit is OK!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E8AF00"/>
                </a:solidFill>
                <a:effectLst/>
              </a:rPr>
              <a:t>groeikans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FF0000"/>
                </a:solidFill>
                <a:effectLst/>
              </a:rPr>
              <a:t>werkpunt</a:t>
            </a:r>
            <a:r>
              <a:rPr lang="nl-NL" dirty="0">
                <a:effectLst/>
              </a:rPr>
              <a:t>	neutrale toelichting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U4 = Materiële leeromgeving en onderwijsorganisatie: </a:t>
            </a:r>
            <a:r>
              <a:rPr lang="nl-NL" sz="1800" dirty="0">
                <a:solidFill>
                  <a:schemeClr val="tx1"/>
                </a:solidFill>
                <a:effectLst/>
              </a:rPr>
              <a:t>voldoende materiaal en zelf aanmaken –experimenteren realistisch materiaal – inzet beschikbare uitrusting - !! Handelingsniveaus in 1 </a:t>
            </a:r>
            <a:r>
              <a:rPr lang="nl-NL" sz="1800" dirty="0" err="1">
                <a:solidFill>
                  <a:schemeClr val="tx1"/>
                </a:solidFill>
                <a:effectLst/>
              </a:rPr>
              <a:t>ste</a:t>
            </a:r>
            <a:r>
              <a:rPr lang="nl-NL" sz="1800" dirty="0">
                <a:solidFill>
                  <a:schemeClr val="tx1"/>
                </a:solidFill>
                <a:effectLst/>
              </a:rPr>
              <a:t> graad en bewuste inzet van materiaal  (al degelijke aanzet)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U5 = Feedback:  </a:t>
            </a:r>
            <a:r>
              <a:rPr lang="nl-BE" sz="1800" dirty="0">
                <a:solidFill>
                  <a:schemeClr val="tx1"/>
                </a:solidFill>
                <a:effectLst/>
              </a:rPr>
              <a:t>integraal deel van het onderwijsleerproces – </a:t>
            </a:r>
            <a:r>
              <a:rPr lang="nl-BE" sz="1800" dirty="0" err="1">
                <a:solidFill>
                  <a:schemeClr val="tx1"/>
                </a:solidFill>
                <a:effectLst/>
              </a:rPr>
              <a:t>fb</a:t>
            </a:r>
            <a:r>
              <a:rPr lang="nl-BE" sz="1800" dirty="0">
                <a:solidFill>
                  <a:schemeClr val="tx1"/>
                </a:solidFill>
                <a:effectLst/>
              </a:rPr>
              <a:t> op persoon/ product/ proces/ ZELFREGULATIE/ ontwikkelingsgericht -veiligheid en vertrouwen – onderlinge </a:t>
            </a:r>
            <a:r>
              <a:rPr lang="nl-BE" sz="1800" dirty="0" err="1">
                <a:solidFill>
                  <a:schemeClr val="tx1"/>
                </a:solidFill>
                <a:effectLst/>
              </a:rPr>
              <a:t>fb</a:t>
            </a:r>
            <a:r>
              <a:rPr lang="nl-BE" sz="1800" dirty="0">
                <a:solidFill>
                  <a:schemeClr val="tx1"/>
                </a:solidFill>
                <a:effectLst/>
              </a:rPr>
              <a:t> tussen leerlingen - Fouten maken mag - leerkansen!!</a:t>
            </a:r>
            <a:endParaRPr lang="nl-NL" sz="1800" dirty="0">
              <a:solidFill>
                <a:schemeClr val="tx1"/>
              </a:solidFill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U6 = Leerlingenevaluatie: </a:t>
            </a:r>
            <a:r>
              <a:rPr lang="nl-NL" sz="1800" dirty="0">
                <a:solidFill>
                  <a:schemeClr val="tx1"/>
                </a:solidFill>
                <a:effectLst/>
              </a:rPr>
              <a:t>Gericht op aanbod en </a:t>
            </a:r>
            <a:r>
              <a:rPr lang="nl-NL" sz="1800" dirty="0" err="1">
                <a:solidFill>
                  <a:schemeClr val="tx1"/>
                </a:solidFill>
                <a:effectLst/>
              </a:rPr>
              <a:t>lpl</a:t>
            </a:r>
            <a:r>
              <a:rPr lang="nl-NL" sz="1800" dirty="0">
                <a:solidFill>
                  <a:schemeClr val="tx1"/>
                </a:solidFill>
                <a:effectLst/>
              </a:rPr>
              <a:t> – systematisch ingebouwd – korte en lange termijn – transparant – verschillende vormen van evaluatie – sterke zelfcorrectie en zelfevaluatie (!!) !! Evaluatie doelen einde van de les – synthese les blijft nodig!!</a:t>
            </a:r>
            <a:r>
              <a:rPr lang="nl-BE" sz="1800" dirty="0">
                <a:solidFill>
                  <a:schemeClr val="tx1"/>
                </a:solidFill>
                <a:effectLst/>
              </a:rPr>
              <a:t> </a:t>
            </a:r>
            <a:endParaRPr lang="nl-NL" sz="1800" dirty="0">
              <a:solidFill>
                <a:schemeClr val="tx1"/>
              </a:solidFill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U7 = Leereffecten: </a:t>
            </a:r>
            <a:r>
              <a:rPr lang="nl-NL" sz="1800" dirty="0">
                <a:solidFill>
                  <a:schemeClr val="tx1"/>
                </a:solidFill>
                <a:effectLst/>
              </a:rPr>
              <a:t>worden  opgevolgd – degelijke resultaten – optimale betrokkenheid </a:t>
            </a:r>
          </a:p>
        </p:txBody>
      </p:sp>
      <p:sp>
        <p:nvSpPr>
          <p:cNvPr id="14" name="Rechthoek 13"/>
          <p:cNvSpPr/>
          <p:nvPr/>
        </p:nvSpPr>
        <p:spPr>
          <a:xfrm>
            <a:off x="344860" y="154453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03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/>
              <a:t>Lichamelijke opvoeding in de lagere afdeling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344860" y="602930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5020816" y="2620650"/>
            <a:ext cx="42124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+mn-lt"/>
              </a:rPr>
              <a:t>U1 = Afstemming op het gevalideerd doelenkader </a:t>
            </a:r>
          </a:p>
          <a:p>
            <a:r>
              <a:rPr lang="nl-NL" sz="1400" dirty="0">
                <a:latin typeface="+mn-lt"/>
              </a:rPr>
              <a:t>U2 = Leer- en ontwikkelingsgericht aanbod</a:t>
            </a:r>
          </a:p>
          <a:p>
            <a:r>
              <a:rPr lang="nl-NL" sz="1400" dirty="0">
                <a:latin typeface="+mn-lt"/>
              </a:rPr>
              <a:t>U3 = Leer- en leefklimaat</a:t>
            </a:r>
          </a:p>
          <a:p>
            <a:r>
              <a:rPr lang="nl-NL" sz="1400" dirty="0">
                <a:latin typeface="+mn-lt"/>
              </a:rPr>
              <a:t>U4 = Materiële leeromgeving en onderwijsorganisatie</a:t>
            </a:r>
          </a:p>
          <a:p>
            <a:r>
              <a:rPr lang="nl-NL" sz="1400" dirty="0">
                <a:latin typeface="+mn-lt"/>
              </a:rPr>
              <a:t>U5 = Feedback</a:t>
            </a:r>
          </a:p>
          <a:p>
            <a:r>
              <a:rPr lang="nl-NL" sz="1400" dirty="0">
                <a:latin typeface="+mn-lt"/>
              </a:rPr>
              <a:t>U6 = Leerlingenevaluatie</a:t>
            </a:r>
          </a:p>
          <a:p>
            <a:r>
              <a:rPr lang="nl-NL" sz="1400" dirty="0">
                <a:latin typeface="+mn-lt"/>
              </a:rPr>
              <a:t>U7 = Leereffecten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39BA54C1-ECBF-4EC8-BEB3-C8DD2D4E921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2952328" cy="287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41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>
                <a:solidFill>
                  <a:schemeClr val="tx1"/>
                </a:solidFill>
              </a:rPr>
              <a:t>Lichamelijke opvoeding </a:t>
            </a:r>
            <a:r>
              <a:rPr lang="nl-NL" dirty="0"/>
              <a:t>in de lagere afdeling </a:t>
            </a:r>
          </a:p>
        </p:txBody>
      </p:sp>
      <p:sp>
        <p:nvSpPr>
          <p:cNvPr id="14" name="Rechthoek 13"/>
          <p:cNvSpPr/>
          <p:nvPr/>
        </p:nvSpPr>
        <p:spPr>
          <a:xfrm>
            <a:off x="344860" y="154453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164008"/>
          </a:xfrm>
          <a:effectLst/>
        </p:spPr>
        <p:txBody>
          <a:bodyPr/>
          <a:lstStyle/>
          <a:p>
            <a:pPr marL="0" indent="0">
              <a:buNone/>
              <a:tabLst>
                <a:tab pos="1155700" algn="l"/>
                <a:tab pos="2844800" algn="l"/>
                <a:tab pos="4445000" algn="l"/>
                <a:tab pos="5994400" algn="l"/>
              </a:tabLst>
            </a:pPr>
            <a:r>
              <a:rPr lang="nl-NL" b="1" dirty="0">
                <a:solidFill>
                  <a:srgbClr val="0875C2"/>
                </a:solidFill>
                <a:effectLst/>
              </a:rPr>
              <a:t>&gt; OK!</a:t>
            </a:r>
            <a:r>
              <a:rPr lang="nl-NL" dirty="0">
                <a:effectLst/>
              </a:rPr>
              <a:t>	</a:t>
            </a:r>
            <a:r>
              <a:rPr lang="nl-NL" b="1" u="sng" dirty="0">
                <a:solidFill>
                  <a:srgbClr val="00B050"/>
                </a:solidFill>
                <a:effectLst/>
              </a:rPr>
              <a:t>Dit is OK!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E8AF00"/>
                </a:solidFill>
                <a:effectLst/>
              </a:rPr>
              <a:t>groeikans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FF0000"/>
                </a:solidFill>
                <a:effectLst/>
              </a:rPr>
              <a:t>werkpunt</a:t>
            </a:r>
            <a:r>
              <a:rPr lang="nl-NL" dirty="0">
                <a:effectLst/>
              </a:rPr>
              <a:t>	neutrale toelichting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U1 = Afstemming op het gevalideerd doelenkader:  </a:t>
            </a:r>
            <a:r>
              <a:rPr lang="nl-NL" sz="1800" dirty="0">
                <a:solidFill>
                  <a:schemeClr val="tx1"/>
                </a:solidFill>
                <a:effectLst/>
              </a:rPr>
              <a:t>volledig en evenwichtig en geïntegreerd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U2 = Leer- en ontwikkelingsgericht aanbod: </a:t>
            </a:r>
            <a:r>
              <a:rPr lang="nl-NL" sz="1800" dirty="0">
                <a:solidFill>
                  <a:schemeClr val="tx1"/>
                </a:solidFill>
                <a:effectLst/>
              </a:rPr>
              <a:t>activerend en passende maatregelen/constante professionalisering, 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U3 = Leer- en leefklimaat: </a:t>
            </a:r>
            <a:r>
              <a:rPr lang="nl-NL" sz="1800" dirty="0">
                <a:solidFill>
                  <a:schemeClr val="tx1"/>
                </a:solidFill>
                <a:effectLst/>
              </a:rPr>
              <a:t>stimulerend, visie van brede school, sportweken, fietsen, wandelingen, Bewegingsvriendelijke </a:t>
            </a:r>
            <a:r>
              <a:rPr lang="nl-NL" sz="1800">
                <a:solidFill>
                  <a:schemeClr val="tx1"/>
                </a:solidFill>
                <a:effectLst/>
              </a:rPr>
              <a:t>school </a:t>
            </a:r>
            <a:r>
              <a:rPr lang="nl-NL" sz="1800" smtClean="0">
                <a:solidFill>
                  <a:schemeClr val="tx1"/>
                </a:solidFill>
                <a:effectLst/>
              </a:rPr>
              <a:t>DEGELIJKE VOORBEREIDINGEN!!!</a:t>
            </a:r>
            <a:endParaRPr lang="nl-NL" sz="1800" dirty="0">
              <a:solidFill>
                <a:schemeClr val="tx1"/>
              </a:solidFill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U4 = Materiële leeromgeving en onderwijsorganisatie: </a:t>
            </a:r>
            <a:r>
              <a:rPr lang="nl-NL" sz="1800" dirty="0">
                <a:solidFill>
                  <a:schemeClr val="tx1"/>
                </a:solidFill>
                <a:effectLst/>
              </a:rPr>
              <a:t>iedere leerling is in beweging/ samenwerking gemeente en sportdiensten, sport op school, infrastructuur ingericht tot sporten 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U5 = Feedback: </a:t>
            </a:r>
            <a:r>
              <a:rPr lang="nl-NL" sz="1800" dirty="0">
                <a:solidFill>
                  <a:schemeClr val="tx1"/>
                </a:solidFill>
                <a:effectLst/>
              </a:rPr>
              <a:t>degelijke aanzetten tot reflectie met leerlingen, feedback op het doel 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U6 = Leerlingenevaluatie: </a:t>
            </a:r>
            <a:r>
              <a:rPr lang="nl-NL" sz="1800" dirty="0">
                <a:solidFill>
                  <a:schemeClr val="tx1"/>
                </a:solidFill>
                <a:effectLst/>
              </a:rPr>
              <a:t>doelgericht – gericht op leerplan - gericht op het aanbod en interesses – groeirapport 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rgbClr val="00B0F0"/>
                </a:solidFill>
                <a:effectLst/>
              </a:rPr>
              <a:t>U7 = Leereffecten: </a:t>
            </a:r>
            <a:r>
              <a:rPr lang="nl-NL" sz="1800" dirty="0">
                <a:solidFill>
                  <a:schemeClr val="tx1"/>
                </a:solidFill>
                <a:effectLst/>
              </a:rPr>
              <a:t>positief !!!!!!!!!!!!!!!!!!!</a:t>
            </a:r>
          </a:p>
        </p:txBody>
      </p:sp>
    </p:spTree>
    <p:extLst>
      <p:ext uri="{BB962C8B-B14F-4D97-AF65-F5344CB8AC3E}">
        <p14:creationId xmlns:p14="http://schemas.microsoft.com/office/powerpoint/2010/main" val="2004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</a:t>
            </a:r>
            <a:br>
              <a:rPr lang="nl-NL" dirty="0"/>
            </a:br>
            <a:r>
              <a:rPr lang="nl-NL" dirty="0"/>
              <a:t>overzicht school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773324" y="3391646"/>
            <a:ext cx="22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kleuter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468712" y="3391646"/>
            <a:ext cx="2210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lager</a:t>
            </a:r>
          </a:p>
          <a:p>
            <a:pPr algn="ctr"/>
            <a:r>
              <a:rPr lang="nl-NL" b="1" dirty="0"/>
              <a:t>Wiskunde 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991702" y="3391646"/>
            <a:ext cx="2543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lager</a:t>
            </a:r>
          </a:p>
          <a:p>
            <a:pPr algn="ctr"/>
            <a:r>
              <a:rPr lang="nl-NL" b="1" dirty="0"/>
              <a:t>Lichamelijke opvoeding </a:t>
            </a:r>
          </a:p>
        </p:txBody>
      </p:sp>
      <p:sp>
        <p:nvSpPr>
          <p:cNvPr id="27" name="Rechthoek 26"/>
          <p:cNvSpPr/>
          <p:nvPr/>
        </p:nvSpPr>
        <p:spPr>
          <a:xfrm>
            <a:off x="344860" y="602930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2512436" y="4151870"/>
            <a:ext cx="42124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+mn-lt"/>
              </a:rPr>
              <a:t>U1 = Afstemming op het gevalideerd doelenkader </a:t>
            </a:r>
          </a:p>
          <a:p>
            <a:r>
              <a:rPr lang="nl-NL" sz="1400" dirty="0">
                <a:latin typeface="+mn-lt"/>
              </a:rPr>
              <a:t>U2 = Leer- en ontwikkelingsgericht aanbod</a:t>
            </a:r>
          </a:p>
          <a:p>
            <a:r>
              <a:rPr lang="nl-NL" sz="1400" dirty="0">
                <a:latin typeface="+mn-lt"/>
              </a:rPr>
              <a:t>U3 = Leer- en leefklimaat</a:t>
            </a:r>
          </a:p>
          <a:p>
            <a:r>
              <a:rPr lang="nl-NL" sz="1400" dirty="0">
                <a:latin typeface="+mn-lt"/>
              </a:rPr>
              <a:t>U4 = Materiële leeromgeving en onderwijsorganisatie</a:t>
            </a:r>
          </a:p>
          <a:p>
            <a:r>
              <a:rPr lang="nl-NL" sz="1400" dirty="0">
                <a:latin typeface="+mn-lt"/>
              </a:rPr>
              <a:t>U5 = Feedback</a:t>
            </a:r>
          </a:p>
          <a:p>
            <a:r>
              <a:rPr lang="nl-NL" sz="1400" dirty="0">
                <a:latin typeface="+mn-lt"/>
              </a:rPr>
              <a:t>U6 = Leerlingenevaluatie</a:t>
            </a:r>
          </a:p>
          <a:p>
            <a:r>
              <a:rPr lang="nl-NL" sz="1400" dirty="0">
                <a:latin typeface="+mn-lt"/>
              </a:rPr>
              <a:t>U7 = Leereffecten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xmlns="" id="{9D6BB2CF-B2C3-41EB-B09A-9391BCB1D07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24" y="1556792"/>
            <a:ext cx="2695388" cy="1772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xmlns="" id="{D7E26372-DF31-499A-81AC-D47AF6BBA1F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590" y="1571012"/>
            <a:ext cx="1872208" cy="1772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xmlns="" id="{5A37503A-79AB-415C-BCD8-42AAB66803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586361"/>
            <a:ext cx="1800200" cy="17427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456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98190" y="216624"/>
            <a:ext cx="8640960" cy="1224136"/>
          </a:xfrm>
        </p:spPr>
        <p:txBody>
          <a:bodyPr>
            <a:normAutofit fontScale="90000"/>
          </a:bodyPr>
          <a:lstStyle/>
          <a:p>
            <a:r>
              <a:rPr lang="nl-BE" sz="2200" dirty="0"/>
              <a:t>In welke mate voert de school een doeltreffende beleid op het vlak van bewoonbaarheid, veiligheid en hygiëne ?</a:t>
            </a:r>
            <a:r>
              <a:rPr lang="nl-NL" sz="2200" dirty="0"/>
              <a:t> </a:t>
            </a:r>
            <a:br>
              <a:rPr lang="nl-NL" sz="2200" dirty="0"/>
            </a:br>
            <a:r>
              <a:rPr lang="nl-BE" sz="2200" dirty="0"/>
              <a:t>Sanitair en onderhoud, comfort en elektriciteit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344860" y="602930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5020816" y="2951946"/>
            <a:ext cx="3871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+mn-lt"/>
              </a:rPr>
              <a:t>BVH1 = Planning en uitvoering</a:t>
            </a:r>
          </a:p>
          <a:p>
            <a:r>
              <a:rPr lang="nl-NL" sz="1400" dirty="0">
                <a:latin typeface="+mn-lt"/>
              </a:rPr>
              <a:t>BVH2 = Ondersteuning</a:t>
            </a:r>
          </a:p>
          <a:p>
            <a:r>
              <a:rPr lang="nl-NL" sz="1400" dirty="0">
                <a:latin typeface="+mn-lt"/>
              </a:rPr>
              <a:t>BVH3 = Systematische en betrouwbare evaluatie</a:t>
            </a:r>
          </a:p>
          <a:p>
            <a:r>
              <a:rPr lang="nl-NL" sz="1400" dirty="0">
                <a:latin typeface="+mn-lt"/>
              </a:rPr>
              <a:t>BVH4 = Borgen en bijsturen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xmlns="" id="{5296BDE2-5E1D-41CB-8EE5-A0A7EDE5C0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1226"/>
            <a:ext cx="3755390" cy="2455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55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44860" y="1925145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505352"/>
            <a:ext cx="8640960" cy="4866505"/>
          </a:xfrm>
          <a:effectLst/>
        </p:spPr>
        <p:txBody>
          <a:bodyPr/>
          <a:lstStyle/>
          <a:p>
            <a:pPr marL="0" indent="0">
              <a:buNone/>
              <a:tabLst>
                <a:tab pos="1155700" algn="l"/>
                <a:tab pos="2844800" algn="l"/>
                <a:tab pos="4445000" algn="l"/>
                <a:tab pos="5994400" algn="l"/>
              </a:tabLst>
            </a:pPr>
            <a:r>
              <a:rPr lang="nl-NL" b="1" dirty="0">
                <a:solidFill>
                  <a:srgbClr val="0875C2"/>
                </a:solidFill>
                <a:effectLst/>
              </a:rPr>
              <a:t>&gt; OK!</a:t>
            </a:r>
            <a:r>
              <a:rPr lang="nl-NL" dirty="0">
                <a:effectLst/>
              </a:rPr>
              <a:t>	</a:t>
            </a:r>
            <a:r>
              <a:rPr lang="nl-NL" b="1" u="sng" dirty="0">
                <a:solidFill>
                  <a:srgbClr val="00B050"/>
                </a:solidFill>
                <a:effectLst/>
              </a:rPr>
              <a:t>Dit is OK!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E8AF00"/>
                </a:solidFill>
                <a:effectLst/>
              </a:rPr>
              <a:t>groeikans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FF0000"/>
                </a:solidFill>
                <a:effectLst/>
              </a:rPr>
              <a:t>werkpunt</a:t>
            </a:r>
            <a:r>
              <a:rPr lang="nl-NL" dirty="0">
                <a:effectLst/>
              </a:rPr>
              <a:t>	neutrale toelichting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>
                <a:effectLst/>
              </a:rPr>
              <a:t>PROCES SCHOOL </a:t>
            </a:r>
            <a:r>
              <a:rPr lang="nl-NL" sz="1800" dirty="0">
                <a:effectLst/>
                <a:sym typeface="Wingdings"/>
              </a:rPr>
              <a:t> elektriciteit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>
                <a:effectLst/>
                <a:sym typeface="Wingdings"/>
              </a:rPr>
              <a:t>PROCESSEN OI  </a:t>
            </a:r>
            <a:r>
              <a:rPr lang="nl-BE" sz="1800" dirty="0"/>
              <a:t>Sanitair en onderhoud, comfort  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solidFill>
                <a:schemeClr val="tx1"/>
              </a:solidFill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chemeClr val="tx1"/>
                </a:solidFill>
                <a:effectLst/>
                <a:highlight>
                  <a:srgbClr val="00FF00"/>
                </a:highlight>
              </a:rPr>
              <a:t>BVH1 = Planning en uitvoering: comfort: </a:t>
            </a:r>
            <a:r>
              <a:rPr lang="nl-NL" sz="1800" dirty="0">
                <a:solidFill>
                  <a:schemeClr val="tx1"/>
                </a:solidFill>
                <a:effectLst/>
              </a:rPr>
              <a:t>sommige tekorten slepen te lang aan 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chemeClr val="tx1"/>
                </a:solidFill>
                <a:effectLst/>
                <a:highlight>
                  <a:srgbClr val="00FF00"/>
                </a:highlight>
              </a:rPr>
              <a:t>BVH2 = Ondersteuning: </a:t>
            </a:r>
            <a:r>
              <a:rPr lang="nl-NL" sz="1800" dirty="0">
                <a:solidFill>
                  <a:schemeClr val="tx1"/>
                </a:solidFill>
                <a:effectLst/>
              </a:rPr>
              <a:t>onduidelijkheid over vereiste budget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BVH3 = Systematische en betrouwbare evaluatie: </a:t>
            </a:r>
            <a:r>
              <a:rPr lang="nl-NL" sz="1800" dirty="0">
                <a:solidFill>
                  <a:schemeClr val="tx1"/>
                </a:solidFill>
                <a:effectLst/>
              </a:rPr>
              <a:t>regelmaat, waakzaamheid, werkwijze</a:t>
            </a: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800" dirty="0">
                <a:solidFill>
                  <a:schemeClr val="tx1"/>
                </a:solidFill>
                <a:effectLst/>
                <a:highlight>
                  <a:srgbClr val="0000FF"/>
                </a:highlight>
              </a:rPr>
              <a:t>BVH4 = Borgen en bijsturen : </a:t>
            </a:r>
            <a:r>
              <a:rPr lang="nl-NL" sz="1800" dirty="0">
                <a:solidFill>
                  <a:schemeClr val="tx1"/>
                </a:solidFill>
                <a:effectLst/>
              </a:rPr>
              <a:t>cultuur van aansprakelijk en verantwoordelijkheid/BVH</a:t>
            </a:r>
          </a:p>
        </p:txBody>
      </p:sp>
      <p:sp>
        <p:nvSpPr>
          <p:cNvPr id="9" name="Titel 4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224136"/>
          </a:xfrm>
        </p:spPr>
        <p:txBody>
          <a:bodyPr>
            <a:normAutofit fontScale="90000"/>
          </a:bodyPr>
          <a:lstStyle/>
          <a:p>
            <a:r>
              <a:rPr lang="nl-BE" dirty="0"/>
              <a:t>In welke mate voert de school een doeltreffende beleid op het vlak van bewoonbaarheid, veiligheid en hygiëne ?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581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3" name="Tijdelijke aanduiding voor inhoud 2"/>
          <p:cNvSpPr txBox="1">
            <a:spLocks/>
          </p:cNvSpPr>
          <p:nvPr/>
        </p:nvSpPr>
        <p:spPr>
          <a:xfrm rot="21028179">
            <a:off x="888421" y="2325802"/>
            <a:ext cx="8039283" cy="1290566"/>
          </a:xfrm>
          <a:prstGeom prst="rect">
            <a:avLst/>
          </a:prstGeom>
        </p:spPr>
        <p:txBody>
          <a:bodyPr anchor="ctr">
            <a:normAutofit fontScale="47500" lnSpcReduction="20000"/>
          </a:bodyPr>
          <a:lstStyle>
            <a:lvl1pPr marL="182563" indent="-182563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539750" indent="-188913" algn="l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●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98525" indent="-174625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55713" indent="-184150" algn="l" defTabSz="8985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12900" indent="-17462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­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nl-BE" sz="8000" dirty="0"/>
              <a:t>doorlichting zonder </a:t>
            </a:r>
          </a:p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nl-BE" sz="8000" dirty="0"/>
              <a:t>juridische consequenties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251520" y="116632"/>
            <a:ext cx="8640960" cy="8640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 cap="all" spc="0" baseline="0">
                <a:ln w="0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nl-BE" sz="2900" dirty="0"/>
              <a:t>VOORAF: VOOR EEN GOED BEGRIP</a:t>
            </a:r>
            <a:r>
              <a:rPr lang="mr-IN" sz="2900" dirty="0"/>
              <a:t>…</a:t>
            </a:r>
            <a:r>
              <a:rPr lang="nl-BE" sz="2900" dirty="0"/>
              <a:t/>
            </a:r>
            <a:br>
              <a:rPr lang="nl-BE" sz="2900" dirty="0"/>
            </a:br>
            <a:r>
              <a:rPr lang="nl-BE" sz="2900" cap="none" dirty="0"/>
              <a:t>(een voorbeeld, niet van jullie school)</a:t>
            </a:r>
            <a:endParaRPr lang="nl-NL" sz="2900" cap="none" dirty="0"/>
          </a:p>
        </p:txBody>
      </p:sp>
      <p:pic>
        <p:nvPicPr>
          <p:cNvPr id="6" name="Tijdelijke aanduiding voor inhoud 5">
            <a:extLst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528" y="1628800"/>
            <a:ext cx="4523271" cy="3888432"/>
          </a:xfrm>
          <a:prstGeom prst="rect">
            <a:avLst/>
          </a:prstGeom>
        </p:spPr>
      </p:pic>
      <p:sp>
        <p:nvSpPr>
          <p:cNvPr id="7" name="Tijdelijke aanduiding voor inhoud 4"/>
          <p:cNvSpPr txBox="1">
            <a:spLocks/>
          </p:cNvSpPr>
          <p:nvPr/>
        </p:nvSpPr>
        <p:spPr>
          <a:xfrm>
            <a:off x="3707904" y="1268760"/>
            <a:ext cx="5544616" cy="5256584"/>
          </a:xfrm>
          <a:prstGeom prst="rect">
            <a:avLst/>
          </a:prstGeom>
          <a:effectLst/>
        </p:spPr>
        <p:txBody>
          <a:bodyPr>
            <a:normAutofit fontScale="92500" lnSpcReduction="20000"/>
          </a:bodyPr>
          <a:lstStyle>
            <a:lvl1pPr marL="182563" indent="-182563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539750" indent="-188913" algn="l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●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98525" indent="-174625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55713" indent="-184150" algn="l" defTabSz="89852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12900" indent="-17462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­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nl-BE" b="1" dirty="0">
                <a:effectLst/>
              </a:rPr>
              <a:t>GRAFISCHE VOORSTELLING</a:t>
            </a: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</a:pPr>
            <a:endParaRPr lang="nl-BE" sz="900" b="1" dirty="0"/>
          </a:p>
          <a:p>
            <a:pPr lvl="1" fontAlgn="auto">
              <a:spcAft>
                <a:spcPts val="0"/>
              </a:spcAft>
            </a:pPr>
            <a:r>
              <a:rPr lang="nl-BE" dirty="0">
                <a:solidFill>
                  <a:srgbClr val="FF0000"/>
                </a:solidFill>
              </a:rPr>
              <a:t>Rood</a:t>
            </a:r>
            <a:r>
              <a:rPr lang="nl-BE" dirty="0"/>
              <a:t> = </a:t>
            </a:r>
            <a:r>
              <a:rPr lang="nl-BE" u="sng" dirty="0"/>
              <a:t>beneden de verwachting</a:t>
            </a:r>
            <a:endParaRPr lang="nl-BE" dirty="0"/>
          </a:p>
          <a:p>
            <a:pPr marL="876300" lvl="1" indent="-342900" fontAlgn="auto">
              <a:spcAft>
                <a:spcPts val="0"/>
              </a:spcAft>
              <a:buFont typeface="Wingdings" charset="2"/>
              <a:buChar char="à"/>
            </a:pPr>
            <a:r>
              <a:rPr lang="nl-BE" sz="2100" dirty="0"/>
              <a:t>Er is werk aan de winkel.</a:t>
            </a:r>
          </a:p>
          <a:p>
            <a:pPr lvl="1" fontAlgn="auto">
              <a:spcAft>
                <a:spcPts val="0"/>
              </a:spcAft>
            </a:pPr>
            <a:r>
              <a:rPr lang="nl-BE" dirty="0">
                <a:solidFill>
                  <a:srgbClr val="F67913"/>
                </a:solidFill>
              </a:rPr>
              <a:t>Oranje</a:t>
            </a:r>
            <a:r>
              <a:rPr lang="nl-BE" dirty="0"/>
              <a:t> = </a:t>
            </a:r>
            <a:r>
              <a:rPr lang="nl-BE" u="sng" dirty="0"/>
              <a:t>benadert de verwachting</a:t>
            </a:r>
            <a:endParaRPr lang="nl-BE" dirty="0"/>
          </a:p>
          <a:p>
            <a:pPr marL="876300" lvl="1" indent="-342900" fontAlgn="auto">
              <a:spcAft>
                <a:spcPts val="0"/>
              </a:spcAft>
              <a:buFont typeface="Wingdings" charset="2"/>
              <a:buChar char="à"/>
            </a:pPr>
            <a:r>
              <a:rPr lang="nl-BE" dirty="0"/>
              <a:t>We zijn er bijna.</a:t>
            </a:r>
          </a:p>
          <a:p>
            <a:pPr marL="876300" lvl="1" indent="-342900" fontAlgn="auto">
              <a:spcAft>
                <a:spcPts val="0"/>
              </a:spcAft>
              <a:buFont typeface="Wingdings" charset="2"/>
              <a:buChar char="à"/>
            </a:pPr>
            <a:r>
              <a:rPr lang="nl-BE" dirty="0"/>
              <a:t>Er zijn nog groeikansen.</a:t>
            </a:r>
          </a:p>
          <a:p>
            <a:pPr marL="533400" lvl="1" indent="0" fontAlgn="auto">
              <a:spcAft>
                <a:spcPts val="0"/>
              </a:spcAft>
              <a:buNone/>
            </a:pPr>
            <a:endParaRPr lang="nl-BE" sz="900" dirty="0"/>
          </a:p>
          <a:p>
            <a:pPr lvl="1" fontAlgn="auto">
              <a:spcAft>
                <a:spcPts val="0"/>
              </a:spcAft>
            </a:pPr>
            <a:r>
              <a:rPr lang="nl-BE" sz="2100" b="1" dirty="0">
                <a:solidFill>
                  <a:srgbClr val="00B050"/>
                </a:solidFill>
              </a:rPr>
              <a:t>GROEN = </a:t>
            </a:r>
            <a:r>
              <a:rPr lang="nl-BE" sz="2100" b="1" u="sng" dirty="0">
                <a:solidFill>
                  <a:srgbClr val="00B050"/>
                </a:solidFill>
              </a:rPr>
              <a:t>VOLGENS DE VERWACHTING </a:t>
            </a:r>
          </a:p>
          <a:p>
            <a:pPr marL="876300" lvl="1" indent="-342900" fontAlgn="auto">
              <a:spcAft>
                <a:spcPts val="0"/>
              </a:spcAft>
              <a:buFont typeface="Wingdings" charset="2"/>
              <a:buChar char="à"/>
            </a:pPr>
            <a:r>
              <a:rPr lang="nl-BE" sz="2100" dirty="0">
                <a:solidFill>
                  <a:srgbClr val="00B050"/>
                </a:solidFill>
                <a:sym typeface="Wingdings" panose="05000000000000000000" pitchFamily="2" charset="2"/>
              </a:rPr>
              <a:t>Dit is </a:t>
            </a:r>
            <a:r>
              <a:rPr lang="nl-BE" sz="2100" b="1" u="sng" dirty="0">
                <a:solidFill>
                  <a:srgbClr val="00B050"/>
                </a:solidFill>
                <a:sym typeface="Wingdings" panose="05000000000000000000" pitchFamily="2" charset="2"/>
              </a:rPr>
              <a:t>OK</a:t>
            </a:r>
            <a:r>
              <a:rPr lang="nl-BE" sz="2100" dirty="0">
                <a:solidFill>
                  <a:srgbClr val="00B050"/>
                </a:solidFill>
                <a:sym typeface="Wingdings" panose="05000000000000000000" pitchFamily="2" charset="2"/>
              </a:rPr>
              <a:t>waliteit! </a:t>
            </a:r>
          </a:p>
          <a:p>
            <a:pPr marL="876300" lvl="1" indent="-342900" fontAlgn="auto">
              <a:spcAft>
                <a:spcPts val="0"/>
              </a:spcAft>
              <a:buFont typeface="Wingdings" charset="2"/>
              <a:buChar char="à"/>
            </a:pPr>
            <a:r>
              <a:rPr lang="nl-BE" sz="2100" dirty="0">
                <a:solidFill>
                  <a:srgbClr val="00B050"/>
                </a:solidFill>
                <a:sym typeface="Wingdings" panose="05000000000000000000" pitchFamily="2" charset="2"/>
              </a:rPr>
              <a:t>Doe zo verder!</a:t>
            </a:r>
          </a:p>
          <a:p>
            <a:pPr marL="533400" lvl="1" indent="0" fontAlgn="auto">
              <a:spcAft>
                <a:spcPts val="0"/>
              </a:spcAft>
              <a:buNone/>
            </a:pPr>
            <a:endParaRPr lang="nl-BE" sz="9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1" fontAlgn="auto">
              <a:spcAft>
                <a:spcPts val="0"/>
              </a:spcAft>
            </a:pPr>
            <a:r>
              <a:rPr lang="nl-BE" dirty="0">
                <a:solidFill>
                  <a:srgbClr val="0070C0"/>
                </a:solidFill>
                <a:sym typeface="Wingdings" panose="05000000000000000000" pitchFamily="2" charset="2"/>
              </a:rPr>
              <a:t>Blauw</a:t>
            </a:r>
            <a:r>
              <a:rPr lang="nl-BE" dirty="0">
                <a:sym typeface="Wingdings" panose="05000000000000000000" pitchFamily="2" charset="2"/>
              </a:rPr>
              <a:t> = </a:t>
            </a:r>
            <a:r>
              <a:rPr lang="nl-BE" u="sng" dirty="0">
                <a:sym typeface="Wingdings" panose="05000000000000000000" pitchFamily="2" charset="2"/>
              </a:rPr>
              <a:t>overstijgt de verwachting </a:t>
            </a:r>
          </a:p>
          <a:p>
            <a:pPr marL="876300" lvl="1" indent="-342900" fontAlgn="auto">
              <a:spcAft>
                <a:spcPts val="0"/>
              </a:spcAft>
              <a:buFont typeface="Wingdings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Dit is een voorbeeld van goede praktijk.</a:t>
            </a:r>
          </a:p>
          <a:p>
            <a:pPr marL="876300" lvl="1" indent="-342900" fontAlgn="auto">
              <a:spcAft>
                <a:spcPts val="0"/>
              </a:spcAft>
              <a:buFont typeface="Wingdings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Hier kunnen andere scholen nog van leren.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nl-BE" sz="900" dirty="0">
              <a:sym typeface="Wingdings" panose="05000000000000000000" pitchFamily="2" charset="2"/>
            </a:endParaRP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nl-BE" b="1" dirty="0">
                <a:effectLst/>
                <a:sym typeface="Wingdings" panose="05000000000000000000" pitchFamily="2" charset="2"/>
              </a:rPr>
              <a:t>GROEIMODEL</a:t>
            </a:r>
            <a:r>
              <a:rPr lang="nl-BE" dirty="0">
                <a:effectLst/>
                <a:sym typeface="Wingdings" panose="05000000000000000000" pitchFamily="2" charset="2"/>
              </a:rPr>
              <a:t> </a:t>
            </a:r>
          </a:p>
          <a:p>
            <a:pPr marL="356575" lvl="2" indent="0"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nl-BE" sz="2000" dirty="0">
                <a:sym typeface="Wingdings" panose="05000000000000000000" pitchFamily="2" charset="2"/>
              </a:rPr>
              <a:t>- Waarin kunnen we (nog) groeien?</a:t>
            </a:r>
          </a:p>
          <a:p>
            <a:pPr marL="356575" lvl="2" indent="0" fontAlgn="auto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nl-BE" sz="2000" dirty="0">
                <a:sym typeface="Wingdings" panose="05000000000000000000" pitchFamily="2" charset="2"/>
              </a:rPr>
              <a:t>- Wat willen we zo houden?</a:t>
            </a:r>
          </a:p>
        </p:txBody>
      </p:sp>
      <p:sp>
        <p:nvSpPr>
          <p:cNvPr id="8" name="Rechthoek 7"/>
          <p:cNvSpPr/>
          <p:nvPr/>
        </p:nvSpPr>
        <p:spPr>
          <a:xfrm>
            <a:off x="3995936" y="3212976"/>
            <a:ext cx="4464496" cy="1008112"/>
          </a:xfrm>
          <a:prstGeom prst="rect">
            <a:avLst/>
          </a:prstGeom>
          <a:noFill/>
          <a:ln w="539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ONDERSTEUNT DE KWALITEITSZORG </a:t>
            </a:r>
            <a:br>
              <a:rPr lang="nl-BE" dirty="0"/>
            </a:br>
            <a:r>
              <a:rPr lang="nl-BE" dirty="0"/>
              <a:t>DE ONTWIKKELING VAN DE LEERLINGEN?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148064" y="2708920"/>
            <a:ext cx="36724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+mn-lt"/>
              </a:rPr>
              <a:t>K1 = Visie</a:t>
            </a:r>
          </a:p>
          <a:p>
            <a:r>
              <a:rPr lang="nl-NL" sz="1400" dirty="0">
                <a:latin typeface="+mn-lt"/>
              </a:rPr>
              <a:t>K2 = Organisatiebeleid</a:t>
            </a:r>
          </a:p>
          <a:p>
            <a:r>
              <a:rPr lang="nl-NL" sz="1400" dirty="0">
                <a:latin typeface="+mn-lt"/>
              </a:rPr>
              <a:t>K3 = Onderwijskundig beleid</a:t>
            </a:r>
          </a:p>
          <a:p>
            <a:r>
              <a:rPr lang="nl-NL" sz="1400" dirty="0">
                <a:latin typeface="+mn-lt"/>
              </a:rPr>
              <a:t>K4 = Systematische evaluatie van de kwaliteit</a:t>
            </a:r>
          </a:p>
          <a:p>
            <a:r>
              <a:rPr lang="nl-NL" sz="1400" dirty="0">
                <a:latin typeface="+mn-lt"/>
              </a:rPr>
              <a:t>K5 = Betrouwbare evaluatie van de kwaliteit</a:t>
            </a:r>
          </a:p>
          <a:p>
            <a:r>
              <a:rPr lang="nl-NL" sz="1400" dirty="0">
                <a:latin typeface="+mn-lt"/>
              </a:rPr>
              <a:t>K6 = Borgen en bijsturen</a:t>
            </a:r>
          </a:p>
        </p:txBody>
      </p:sp>
      <p:sp>
        <p:nvSpPr>
          <p:cNvPr id="10" name="Rechthoek 9"/>
          <p:cNvSpPr/>
          <p:nvPr/>
        </p:nvSpPr>
        <p:spPr>
          <a:xfrm>
            <a:off x="344860" y="602930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CEA37E1A-F649-4958-9765-334D52B55B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362" y="2153324"/>
            <a:ext cx="3484880" cy="2496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ONDERSTEUNT DE KWALITEITSZORG </a:t>
            </a:r>
            <a:br>
              <a:rPr lang="nl-BE" dirty="0"/>
            </a:br>
            <a:r>
              <a:rPr lang="nl-BE" dirty="0"/>
              <a:t>DE ONTWIKKELING VAN DE LEERLINGEN?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effectLst/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1154113" algn="l"/>
                <a:tab pos="2844800" algn="l"/>
                <a:tab pos="4445000" algn="l"/>
                <a:tab pos="5992813" algn="l"/>
              </a:tabLst>
            </a:pPr>
            <a:r>
              <a:rPr lang="nl-NL" b="1" dirty="0">
                <a:solidFill>
                  <a:srgbClr val="0875C2"/>
                </a:solidFill>
                <a:effectLst/>
              </a:rPr>
              <a:t>&gt; OK!</a:t>
            </a:r>
            <a:r>
              <a:rPr lang="nl-NL" dirty="0">
                <a:effectLst/>
              </a:rPr>
              <a:t>	</a:t>
            </a:r>
            <a:r>
              <a:rPr lang="nl-NL" b="1" u="sng" dirty="0">
                <a:solidFill>
                  <a:srgbClr val="00B050"/>
                </a:solidFill>
                <a:effectLst/>
              </a:rPr>
              <a:t>Dit is OK!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E8AF00"/>
                </a:solidFill>
                <a:effectLst/>
              </a:rPr>
              <a:t>groeikans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FF0000"/>
                </a:solidFill>
                <a:effectLst/>
              </a:rPr>
              <a:t>werkpunt</a:t>
            </a:r>
            <a:r>
              <a:rPr lang="nl-NL" dirty="0">
                <a:effectLst/>
              </a:rPr>
              <a:t>	neutrale toelichting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endParaRPr lang="nl-BE" sz="1800" dirty="0">
              <a:solidFill>
                <a:srgbClr val="00B050"/>
              </a:solidFill>
              <a:effectLst/>
              <a:sym typeface="Wingdings"/>
            </a:endParaRPr>
          </a:p>
          <a:p>
            <a:r>
              <a:rPr lang="nl-BE" sz="1800" dirty="0">
                <a:solidFill>
                  <a:srgbClr val="00B0F0"/>
                </a:solidFill>
                <a:effectLst/>
                <a:sym typeface="Wingdings"/>
              </a:rPr>
              <a:t>K1 </a:t>
            </a:r>
            <a:r>
              <a:rPr lang="mr-IN" sz="1800" dirty="0">
                <a:solidFill>
                  <a:srgbClr val="00B0F0"/>
                </a:solidFill>
                <a:effectLst/>
                <a:sym typeface="Wingdings"/>
              </a:rPr>
              <a:t>–</a:t>
            </a:r>
            <a:r>
              <a:rPr lang="nl-BE" sz="1800" dirty="0">
                <a:solidFill>
                  <a:srgbClr val="00B0F0"/>
                </a:solidFill>
                <a:effectLst/>
                <a:sym typeface="Wingdings"/>
              </a:rPr>
              <a:t> visie: </a:t>
            </a:r>
            <a:r>
              <a:rPr lang="nl-BE" sz="1800" dirty="0">
                <a:effectLst/>
              </a:rPr>
              <a:t>gezamenlijke  verantwoordelijkheid, nodige afspraken – aanpak wiskunde- kwaliteit KO – Lo ingebed in alle aspecten van de school – diversiteit impliciet ingebed. </a:t>
            </a:r>
          </a:p>
          <a:p>
            <a:r>
              <a:rPr lang="nl-BE" sz="1800" dirty="0">
                <a:solidFill>
                  <a:srgbClr val="00B0F0"/>
                </a:solidFill>
                <a:effectLst/>
                <a:sym typeface="Wingdings"/>
              </a:rPr>
              <a:t>K2 </a:t>
            </a:r>
            <a:r>
              <a:rPr lang="mr-IN" sz="1800" dirty="0">
                <a:solidFill>
                  <a:srgbClr val="00B0F0"/>
                </a:solidFill>
                <a:effectLst/>
                <a:sym typeface="Wingdings"/>
              </a:rPr>
              <a:t>–</a:t>
            </a:r>
            <a:r>
              <a:rPr lang="nl-BE" sz="1800" dirty="0">
                <a:solidFill>
                  <a:srgbClr val="00B0F0"/>
                </a:solidFill>
                <a:effectLst/>
                <a:sym typeface="Wingdings"/>
              </a:rPr>
              <a:t> organisatiebeleid: </a:t>
            </a:r>
            <a:r>
              <a:rPr lang="nl-BE" sz="1800" dirty="0">
                <a:effectLst/>
              </a:rPr>
              <a:t>participatieve en innovatieve cultuur KO, </a:t>
            </a:r>
            <a:r>
              <a:rPr lang="nl-BE" sz="1800" dirty="0" err="1">
                <a:effectLst/>
              </a:rPr>
              <a:t>wisk</a:t>
            </a:r>
            <a:r>
              <a:rPr lang="nl-BE" sz="1800" dirty="0">
                <a:effectLst/>
              </a:rPr>
              <a:t> en LO – initiatieven tot een sportieve school – participatief beleid – reflectie- expertisedeling – samenwerking met externen (begeleiding, gemeente, …) – hoge realiteitswaarde onderwijs – communicatie +</a:t>
            </a:r>
            <a:endParaRPr lang="nl-BE" sz="1800" dirty="0">
              <a:solidFill>
                <a:srgbClr val="00B0F0"/>
              </a:solidFill>
              <a:effectLst/>
              <a:sym typeface="Wingdings"/>
            </a:endParaRPr>
          </a:p>
          <a:p>
            <a:pPr>
              <a:spcBef>
                <a:spcPts val="0"/>
              </a:spcBef>
            </a:pPr>
            <a:r>
              <a:rPr lang="nl-BE" sz="1800" dirty="0">
                <a:solidFill>
                  <a:srgbClr val="00B0F0"/>
                </a:solidFill>
                <a:effectLst/>
                <a:sym typeface="Wingdings"/>
              </a:rPr>
              <a:t>K3 </a:t>
            </a:r>
            <a:r>
              <a:rPr lang="mr-IN" sz="1800" dirty="0">
                <a:solidFill>
                  <a:srgbClr val="00B0F0"/>
                </a:solidFill>
                <a:effectLst/>
                <a:sym typeface="Wingdings"/>
              </a:rPr>
              <a:t>–</a:t>
            </a:r>
            <a:r>
              <a:rPr lang="nl-BE" sz="1800" dirty="0">
                <a:solidFill>
                  <a:srgbClr val="00B0F0"/>
                </a:solidFill>
                <a:effectLst/>
                <a:sym typeface="Wingdings"/>
              </a:rPr>
              <a:t> onderwijskundig beleid:  </a:t>
            </a:r>
            <a:r>
              <a:rPr lang="nl-BE" sz="1800" dirty="0">
                <a:solidFill>
                  <a:schemeClr val="tx1"/>
                </a:solidFill>
                <a:effectLst/>
                <a:sym typeface="Wingdings"/>
              </a:rPr>
              <a:t>systematisch en samenhangend; professionele gemeenschap, een lerende organisatie, steeds in ontwikkeling </a:t>
            </a:r>
          </a:p>
          <a:p>
            <a:pPr>
              <a:spcBef>
                <a:spcPts val="0"/>
              </a:spcBef>
            </a:pPr>
            <a:r>
              <a:rPr lang="nl-BE" sz="1800" dirty="0">
                <a:solidFill>
                  <a:srgbClr val="00B0F0"/>
                </a:solidFill>
                <a:effectLst/>
                <a:sym typeface="Wingdings"/>
              </a:rPr>
              <a:t> </a:t>
            </a:r>
            <a:r>
              <a:rPr lang="nl-BE" sz="1800" dirty="0">
                <a:solidFill>
                  <a:srgbClr val="9DF016"/>
                </a:solidFill>
                <a:effectLst/>
                <a:sym typeface="Wingdings"/>
              </a:rPr>
              <a:t>K4</a:t>
            </a:r>
            <a:r>
              <a:rPr lang="nl-BE" sz="1800" dirty="0">
                <a:solidFill>
                  <a:srgbClr val="00B0F0"/>
                </a:solidFill>
                <a:effectLst/>
                <a:sym typeface="Wingdings"/>
              </a:rPr>
              <a:t> </a:t>
            </a:r>
            <a:r>
              <a:rPr lang="nl-BE" sz="1800" dirty="0">
                <a:solidFill>
                  <a:srgbClr val="92D050"/>
                </a:solidFill>
                <a:effectLst/>
                <a:sym typeface="Wingdings"/>
              </a:rPr>
              <a:t>systematische evaluatie van de kwaliteit: </a:t>
            </a:r>
            <a:r>
              <a:rPr lang="nl-BE" sz="1800" dirty="0">
                <a:solidFill>
                  <a:schemeClr val="tx1"/>
                </a:solidFill>
                <a:effectLst/>
                <a:sym typeface="Wingdings"/>
              </a:rPr>
              <a:t>systematische evaluatie onderwijsleerpraktijk LO –KO evaluatie te weinig formeel karakter  </a:t>
            </a:r>
          </a:p>
          <a:p>
            <a:pPr>
              <a:spcBef>
                <a:spcPts val="0"/>
              </a:spcBef>
            </a:pPr>
            <a:r>
              <a:rPr lang="nl-BE" sz="1800" dirty="0">
                <a:solidFill>
                  <a:srgbClr val="92D050"/>
                </a:solidFill>
                <a:effectLst/>
                <a:sym typeface="Wingdings"/>
              </a:rPr>
              <a:t>K5 </a:t>
            </a:r>
            <a:r>
              <a:rPr lang="mr-IN" sz="1800" dirty="0">
                <a:solidFill>
                  <a:srgbClr val="92D050"/>
                </a:solidFill>
                <a:effectLst/>
                <a:sym typeface="Wingdings"/>
              </a:rPr>
              <a:t>–</a:t>
            </a:r>
            <a:r>
              <a:rPr lang="nl-BE" sz="1800" dirty="0">
                <a:solidFill>
                  <a:srgbClr val="92D050"/>
                </a:solidFill>
                <a:effectLst/>
                <a:sym typeface="Wingdings"/>
              </a:rPr>
              <a:t> betrouwbare evaluatie van de kwaliteit:  </a:t>
            </a:r>
            <a:r>
              <a:rPr lang="nl-BE" sz="1800" dirty="0">
                <a:solidFill>
                  <a:schemeClr val="tx1"/>
                </a:solidFill>
                <a:effectLst/>
                <a:sym typeface="Wingdings"/>
              </a:rPr>
              <a:t>LO :  evaluaties resultaten en effecten bij </a:t>
            </a:r>
            <a:r>
              <a:rPr lang="nl-BE" sz="1800" dirty="0" err="1">
                <a:solidFill>
                  <a:schemeClr val="tx1"/>
                </a:solidFill>
                <a:effectLst/>
                <a:sym typeface="Wingdings"/>
              </a:rPr>
              <a:t>lln</a:t>
            </a:r>
            <a:r>
              <a:rPr lang="nl-BE" sz="1800" dirty="0">
                <a:solidFill>
                  <a:schemeClr val="tx1"/>
                </a:solidFill>
                <a:effectLst/>
                <a:sym typeface="Wingdings"/>
              </a:rPr>
              <a:t> – evaluatie aangepast aan aanbod </a:t>
            </a:r>
            <a:r>
              <a:rPr lang="nl-BE" sz="1800" dirty="0" err="1">
                <a:solidFill>
                  <a:schemeClr val="tx1"/>
                </a:solidFill>
                <a:effectLst/>
                <a:sym typeface="Wingdings"/>
              </a:rPr>
              <a:t>lpn</a:t>
            </a:r>
            <a:r>
              <a:rPr lang="nl-BE" sz="1800" dirty="0">
                <a:solidFill>
                  <a:schemeClr val="tx1"/>
                </a:solidFill>
                <a:effectLst/>
                <a:sym typeface="Wingdings"/>
              </a:rPr>
              <a:t> (eindevaluatie ET) KO Ok maar sterkere onderbouwing van de </a:t>
            </a:r>
            <a:r>
              <a:rPr lang="nl-BE" sz="1800" dirty="0" err="1">
                <a:solidFill>
                  <a:schemeClr val="tx1"/>
                </a:solidFill>
                <a:effectLst/>
                <a:sym typeface="Wingdings"/>
              </a:rPr>
              <a:t>lpn</a:t>
            </a:r>
            <a:r>
              <a:rPr lang="nl-BE" sz="1800" dirty="0">
                <a:solidFill>
                  <a:schemeClr val="tx1"/>
                </a:solidFill>
                <a:effectLst/>
                <a:sym typeface="Wingdings"/>
              </a:rPr>
              <a:t> kan </a:t>
            </a:r>
          </a:p>
          <a:p>
            <a:pPr>
              <a:spcBef>
                <a:spcPts val="0"/>
              </a:spcBef>
            </a:pPr>
            <a:r>
              <a:rPr lang="nl-BE" sz="1800" dirty="0">
                <a:solidFill>
                  <a:srgbClr val="92D050"/>
                </a:solidFill>
                <a:effectLst/>
                <a:sym typeface="Wingdings"/>
              </a:rPr>
              <a:t>K6 </a:t>
            </a:r>
            <a:r>
              <a:rPr lang="mr-IN" sz="1800" dirty="0">
                <a:solidFill>
                  <a:srgbClr val="92D050"/>
                </a:solidFill>
                <a:effectLst/>
                <a:sym typeface="Wingdings"/>
              </a:rPr>
              <a:t>–</a:t>
            </a:r>
            <a:r>
              <a:rPr lang="nl-BE" sz="1800" dirty="0">
                <a:solidFill>
                  <a:srgbClr val="92D050"/>
                </a:solidFill>
                <a:effectLst/>
                <a:sym typeface="Wingdings"/>
              </a:rPr>
              <a:t> borgen en bijsturen</a:t>
            </a:r>
            <a:r>
              <a:rPr lang="nl-BE" sz="1800" dirty="0">
                <a:solidFill>
                  <a:schemeClr val="tx1"/>
                </a:solidFill>
                <a:effectLst/>
                <a:sym typeface="Wingdings"/>
              </a:rPr>
              <a:t>:  Proces van bijsturing is een voorbeeld voor andere leergebieden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44860" y="154453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0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/>
              <a:t>Omgaan met diversiteit 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355976" y="2405206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D1. Diversiteitscultuur</a:t>
            </a:r>
          </a:p>
          <a:p>
            <a:r>
              <a:rPr lang="nl-BE" dirty="0"/>
              <a:t>D2. Taalgericht onderwijs</a:t>
            </a:r>
          </a:p>
        </p:txBody>
      </p:sp>
      <p:sp>
        <p:nvSpPr>
          <p:cNvPr id="11" name="Rechthoek 10"/>
          <p:cNvSpPr/>
          <p:nvPr/>
        </p:nvSpPr>
        <p:spPr>
          <a:xfrm>
            <a:off x="344860" y="602930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3B33EFBB-199B-44B6-9727-7A80593EE38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5"/>
            <a:ext cx="3168352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32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/>
              <a:t> Omgaan met diversiteit </a:t>
            </a:r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164008"/>
          </a:xfrm>
          <a:ln>
            <a:solidFill>
              <a:srgbClr val="92D050"/>
            </a:solidFill>
          </a:ln>
          <a:effectLst/>
        </p:spPr>
        <p:txBody>
          <a:bodyPr>
            <a:normAutofit/>
          </a:bodyPr>
          <a:lstStyle/>
          <a:p>
            <a:pPr marL="0" indent="0">
              <a:buNone/>
              <a:tabLst>
                <a:tab pos="1155700" algn="l"/>
                <a:tab pos="2844800" algn="l"/>
                <a:tab pos="4445000" algn="l"/>
                <a:tab pos="5994400" algn="l"/>
              </a:tabLst>
            </a:pPr>
            <a:r>
              <a:rPr lang="nl-NL" b="1" dirty="0">
                <a:solidFill>
                  <a:srgbClr val="0875C2"/>
                </a:solidFill>
                <a:effectLst/>
              </a:rPr>
              <a:t>&gt; OK!</a:t>
            </a:r>
            <a:r>
              <a:rPr lang="nl-NL" dirty="0">
                <a:effectLst/>
              </a:rPr>
              <a:t>	</a:t>
            </a:r>
            <a:r>
              <a:rPr lang="nl-NL" b="1" u="sng" dirty="0">
                <a:solidFill>
                  <a:srgbClr val="00B050"/>
                </a:solidFill>
                <a:effectLst/>
              </a:rPr>
              <a:t>Dit is OK!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E8AF00"/>
                </a:solidFill>
                <a:effectLst/>
              </a:rPr>
              <a:t>groeikans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FF0000"/>
                </a:solidFill>
                <a:effectLst/>
              </a:rPr>
              <a:t>werkpunt</a:t>
            </a:r>
            <a:r>
              <a:rPr lang="nl-NL" dirty="0">
                <a:effectLst/>
              </a:rPr>
              <a:t>	neutrale toelichting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endParaRPr lang="nl-BE" sz="1800" dirty="0">
              <a:solidFill>
                <a:srgbClr val="00B050"/>
              </a:solidFill>
              <a:effectLst/>
              <a:sym typeface="Wingdings"/>
            </a:endParaRPr>
          </a:p>
          <a:p>
            <a:r>
              <a:rPr lang="nl-BE" dirty="0">
                <a:solidFill>
                  <a:srgbClr val="04B0F1"/>
                </a:solidFill>
                <a:effectLst/>
              </a:rPr>
              <a:t>D1. Diversiteitscultuur: </a:t>
            </a:r>
            <a:r>
              <a:rPr lang="nl-BE" dirty="0">
                <a:solidFill>
                  <a:schemeClr val="tx1"/>
                </a:solidFill>
                <a:effectLst/>
              </a:rPr>
              <a:t>gelijkwaardige leer- en leefomgeving  - benut diversiteit – tolerenatie en samenwerking door de werkvormen Ko en LO – brede maatschappelijke diversiteit in de thema’s – samenwerking </a:t>
            </a:r>
            <a:r>
              <a:rPr lang="nl-BE" dirty="0" err="1">
                <a:solidFill>
                  <a:schemeClr val="tx1"/>
                </a:solidFill>
                <a:effectLst/>
              </a:rPr>
              <a:t>lln</a:t>
            </a:r>
            <a:r>
              <a:rPr lang="nl-BE" dirty="0">
                <a:solidFill>
                  <a:schemeClr val="tx1"/>
                </a:solidFill>
                <a:effectLst/>
              </a:rPr>
              <a:t> onderling – respect – diversiteit is basiscompetentie - </a:t>
            </a:r>
          </a:p>
          <a:p>
            <a:r>
              <a:rPr lang="nl-BE" dirty="0">
                <a:solidFill>
                  <a:srgbClr val="04B0F1"/>
                </a:solidFill>
                <a:effectLst/>
              </a:rPr>
              <a:t>D2. Taalgericht onderwijs: </a:t>
            </a:r>
            <a:r>
              <a:rPr lang="nl-BE" dirty="0">
                <a:solidFill>
                  <a:schemeClr val="tx1"/>
                </a:solidFill>
                <a:effectLst/>
              </a:rPr>
              <a:t>zicht op talige competenties, stimulansen, taalgericht onderwijs, spreek- en overlegkansen, taalgericht onderwijs is impliciet ingebed – school zoekt intern gerichte oplossingen voor anderstaligen </a:t>
            </a:r>
          </a:p>
        </p:txBody>
      </p:sp>
      <p:sp>
        <p:nvSpPr>
          <p:cNvPr id="15" name="Rechthoek 14"/>
          <p:cNvSpPr/>
          <p:nvPr/>
        </p:nvSpPr>
        <p:spPr>
          <a:xfrm>
            <a:off x="344860" y="154453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51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/>
              <a:t>kleuterafdeling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020816" y="2620650"/>
            <a:ext cx="42124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+mn-lt"/>
              </a:rPr>
              <a:t>U1 = Afstemming op het gevalideerd doelenkader </a:t>
            </a:r>
          </a:p>
          <a:p>
            <a:r>
              <a:rPr lang="nl-NL" sz="1400" dirty="0">
                <a:latin typeface="+mn-lt"/>
              </a:rPr>
              <a:t>U2 = Leer- en ontwikkelingsgericht aanbod</a:t>
            </a:r>
          </a:p>
          <a:p>
            <a:r>
              <a:rPr lang="nl-NL" sz="1400" dirty="0">
                <a:latin typeface="+mn-lt"/>
              </a:rPr>
              <a:t>U3 = Leer- en leefklimaat</a:t>
            </a:r>
          </a:p>
          <a:p>
            <a:r>
              <a:rPr lang="nl-NL" sz="1400" dirty="0">
                <a:latin typeface="+mn-lt"/>
              </a:rPr>
              <a:t>U4 = Materiële leeromgeving en onderwijsorganisatie</a:t>
            </a:r>
          </a:p>
          <a:p>
            <a:r>
              <a:rPr lang="nl-NL" sz="1400" dirty="0">
                <a:latin typeface="+mn-lt"/>
              </a:rPr>
              <a:t>U5 = Feedback</a:t>
            </a:r>
          </a:p>
          <a:p>
            <a:r>
              <a:rPr lang="nl-NL" sz="1400" dirty="0">
                <a:latin typeface="+mn-lt"/>
              </a:rPr>
              <a:t>U6 = Kleuterevaluatie</a:t>
            </a:r>
          </a:p>
          <a:p>
            <a:r>
              <a:rPr lang="nl-NL" sz="1400" dirty="0">
                <a:latin typeface="+mn-lt"/>
              </a:rPr>
              <a:t>U7 = Leereffecten</a:t>
            </a:r>
          </a:p>
        </p:txBody>
      </p:sp>
      <p:sp>
        <p:nvSpPr>
          <p:cNvPr id="11" name="Rechthoek 10"/>
          <p:cNvSpPr/>
          <p:nvPr/>
        </p:nvSpPr>
        <p:spPr>
          <a:xfrm>
            <a:off x="344860" y="602930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xmlns="" id="{AB03F691-209A-4841-BD4C-637D40ABA1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3791086" cy="26515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640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1ABA-18BF-4481-A715-39E4E893E32E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Verstrekt de school kwaliteitsvol onderwijs? </a:t>
            </a:r>
            <a:br>
              <a:rPr lang="nl-NL" dirty="0"/>
            </a:br>
            <a:r>
              <a:rPr lang="nl-NL" dirty="0"/>
              <a:t>kleuterafdeling </a:t>
            </a:r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164008"/>
          </a:xfrm>
          <a:effectLst/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1155700" algn="l"/>
                <a:tab pos="2844800" algn="l"/>
                <a:tab pos="4445000" algn="l"/>
                <a:tab pos="5994400" algn="l"/>
              </a:tabLst>
            </a:pPr>
            <a:r>
              <a:rPr lang="nl-NL" b="1" dirty="0">
                <a:solidFill>
                  <a:srgbClr val="0875C2"/>
                </a:solidFill>
                <a:effectLst/>
              </a:rPr>
              <a:t>&gt; OK!</a:t>
            </a:r>
            <a:r>
              <a:rPr lang="nl-NL" dirty="0">
                <a:effectLst/>
              </a:rPr>
              <a:t>	</a:t>
            </a:r>
            <a:r>
              <a:rPr lang="nl-NL" b="1" u="sng" dirty="0">
                <a:solidFill>
                  <a:srgbClr val="00B050"/>
                </a:solidFill>
                <a:effectLst/>
              </a:rPr>
              <a:t>Dit is OK!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E8AF00"/>
                </a:solidFill>
                <a:effectLst/>
              </a:rPr>
              <a:t>groeikans</a:t>
            </a:r>
            <a:r>
              <a:rPr lang="nl-NL" dirty="0">
                <a:effectLst/>
              </a:rPr>
              <a:t>	</a:t>
            </a:r>
            <a:r>
              <a:rPr lang="nl-NL" dirty="0">
                <a:solidFill>
                  <a:srgbClr val="FF0000"/>
                </a:solidFill>
                <a:effectLst/>
              </a:rPr>
              <a:t>werkpunt</a:t>
            </a:r>
            <a:r>
              <a:rPr lang="nl-NL" dirty="0">
                <a:effectLst/>
              </a:rPr>
              <a:t>	neutrale toelichting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1800" dirty="0">
              <a:effectLst/>
            </a:endParaRPr>
          </a:p>
          <a:p>
            <a:r>
              <a:rPr lang="nl-NL" sz="1900" dirty="0">
                <a:solidFill>
                  <a:srgbClr val="9DF016"/>
                </a:solidFill>
                <a:effectLst/>
              </a:rPr>
              <a:t>U1 = Afstemming op het gevalideerd doelenkader: </a:t>
            </a:r>
            <a:r>
              <a:rPr lang="nl-BE" sz="1900" dirty="0">
                <a:effectLst/>
              </a:rPr>
              <a:t> aanbod spoort met </a:t>
            </a:r>
            <a:r>
              <a:rPr lang="nl-BE" sz="1900" dirty="0" err="1">
                <a:effectLst/>
              </a:rPr>
              <a:t>lpn</a:t>
            </a:r>
            <a:r>
              <a:rPr lang="nl-BE" sz="1900" dirty="0">
                <a:effectLst/>
              </a:rPr>
              <a:t> -  evenwichtig vanuit de plannen – aansluiting ontwikkeling kleuters – nascholing om efficiënter te plannen en te bewaken </a:t>
            </a:r>
            <a:endParaRPr lang="nl-NL" sz="1900" dirty="0">
              <a:solidFill>
                <a:srgbClr val="9DF016"/>
              </a:solidFill>
              <a:effectLst/>
              <a:highlight>
                <a:srgbClr val="00FF00"/>
              </a:highlight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900" dirty="0">
                <a:solidFill>
                  <a:srgbClr val="04B0F1"/>
                </a:solidFill>
                <a:effectLst/>
              </a:rPr>
              <a:t>U2 = Leer- en ontwikkelingsgericht aanbod: </a:t>
            </a:r>
            <a:r>
              <a:rPr lang="nl-BE" sz="1900" dirty="0">
                <a:solidFill>
                  <a:schemeClr val="tx1"/>
                </a:solidFill>
                <a:effectLst/>
              </a:rPr>
              <a:t>beginsituatie - haalbare en uitdagende </a:t>
            </a:r>
            <a:r>
              <a:rPr lang="nl-BE" sz="1900" dirty="0" err="1">
                <a:solidFill>
                  <a:schemeClr val="tx1"/>
                </a:solidFill>
                <a:effectLst/>
              </a:rPr>
              <a:t>doe-len</a:t>
            </a:r>
            <a:r>
              <a:rPr lang="nl-BE" sz="1900" dirty="0">
                <a:solidFill>
                  <a:schemeClr val="tx1"/>
                </a:solidFill>
                <a:effectLst/>
              </a:rPr>
              <a:t> – activiteit overal  en uitdagend - betekenisvol, actief – harmonieus – degelijk overleg ZORG/SES </a:t>
            </a:r>
            <a:r>
              <a:rPr lang="nl-BE" sz="1900" dirty="0" err="1">
                <a:solidFill>
                  <a:schemeClr val="tx1"/>
                </a:solidFill>
                <a:effectLst/>
              </a:rPr>
              <a:t>ifv</a:t>
            </a:r>
            <a:r>
              <a:rPr lang="nl-BE" sz="1900" dirty="0">
                <a:solidFill>
                  <a:schemeClr val="tx1"/>
                </a:solidFill>
                <a:effectLst/>
              </a:rPr>
              <a:t> remediëren en taalvaardigheid  </a:t>
            </a:r>
            <a:r>
              <a:rPr lang="nl-BE" sz="1900" dirty="0" smtClean="0">
                <a:solidFill>
                  <a:schemeClr val="tx1"/>
                </a:solidFill>
                <a:effectLst/>
              </a:rPr>
              <a:t>VOORBEREIDINGEN!!!</a:t>
            </a:r>
            <a:endParaRPr lang="nl-NL" sz="1900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900" dirty="0">
                <a:solidFill>
                  <a:srgbClr val="04B0F1"/>
                </a:solidFill>
                <a:effectLst/>
              </a:rPr>
              <a:t>U3 = Leer- en leefklimaat: </a:t>
            </a:r>
            <a:r>
              <a:rPr lang="nl-NL" sz="1900" dirty="0">
                <a:solidFill>
                  <a:schemeClr val="tx1"/>
                </a:solidFill>
                <a:effectLst/>
              </a:rPr>
              <a:t>indoor- outdoor – respectvol – hoge betrokkenheid in leren en leven – duidelijkheid – kleuterparticipatie – warme transitiemomenten – efficiënt gebruik van de onderwijstijd </a:t>
            </a:r>
            <a:endParaRPr lang="nl-NL" sz="1900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900" dirty="0">
                <a:solidFill>
                  <a:srgbClr val="04B0F1"/>
                </a:solidFill>
                <a:effectLst/>
              </a:rPr>
              <a:t>U4 = Materiële leeromgeving en onderwijsorganisatie: </a:t>
            </a:r>
            <a:r>
              <a:rPr lang="nl-BE" sz="1900" dirty="0">
                <a:solidFill>
                  <a:schemeClr val="tx1"/>
                </a:solidFill>
                <a:effectLst/>
              </a:rPr>
              <a:t>De materiële leeromgeving optimaal benut - beschikbare uitrusting efficiënt ingezet - buitenomgeving optimaal benut -  sterke hoekenverrijking -  ruim aanbod van zelfgemaakt kleutermateriaal - samenwerking met de bib/gemeente </a:t>
            </a:r>
            <a:endParaRPr lang="nl-NL" sz="1900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900" dirty="0">
                <a:solidFill>
                  <a:srgbClr val="9DF016"/>
                </a:solidFill>
                <a:effectLst/>
              </a:rPr>
              <a:t>U5 = Feedback: </a:t>
            </a:r>
            <a:r>
              <a:rPr lang="nl-NL" sz="1900" dirty="0">
                <a:solidFill>
                  <a:schemeClr val="tx1"/>
                </a:solidFill>
                <a:effectLst/>
              </a:rPr>
              <a:t>o</a:t>
            </a:r>
            <a:r>
              <a:rPr lang="nl-BE" sz="1900" dirty="0" err="1">
                <a:solidFill>
                  <a:schemeClr val="tx1"/>
                </a:solidFill>
                <a:effectLst/>
              </a:rPr>
              <a:t>ntwikkelingsgerichte</a:t>
            </a:r>
            <a:r>
              <a:rPr lang="nl-BE" sz="1900" dirty="0">
                <a:solidFill>
                  <a:schemeClr val="tx1"/>
                </a:solidFill>
                <a:effectLst/>
              </a:rPr>
              <a:t> feedback – constructief - klimaat van veiligheid en vertrouwen. </a:t>
            </a:r>
            <a:endParaRPr lang="nl-NL" sz="1900" dirty="0">
              <a:solidFill>
                <a:schemeClr val="tx1"/>
              </a:solidFill>
              <a:effectLst/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900" dirty="0">
                <a:solidFill>
                  <a:srgbClr val="9DF016"/>
                </a:solidFill>
                <a:effectLst/>
              </a:rPr>
              <a:t>U6 = Kleuterevaluatie: obs en ev. </a:t>
            </a:r>
            <a:r>
              <a:rPr lang="nl-BE" sz="1900" dirty="0">
                <a:solidFill>
                  <a:schemeClr val="tx1"/>
                </a:solidFill>
                <a:effectLst/>
              </a:rPr>
              <a:t> representatief voor het gevalideerd doelenkader/aanbod. Kans tot verfijning KVD op basis van observatiecriteria  </a:t>
            </a:r>
            <a:endParaRPr lang="nl-NL" sz="1900" dirty="0">
              <a:solidFill>
                <a:schemeClr val="tx1"/>
              </a:solidFill>
              <a:effectLst/>
              <a:highlight>
                <a:srgbClr val="F67913"/>
              </a:highlight>
            </a:endParaRPr>
          </a:p>
          <a:p>
            <a:pPr>
              <a:spcBef>
                <a:spcPts val="0"/>
              </a:spcBef>
              <a:tabLst>
                <a:tab pos="355600" algn="l"/>
              </a:tabLst>
            </a:pPr>
            <a:r>
              <a:rPr lang="nl-NL" sz="1900" dirty="0">
                <a:solidFill>
                  <a:srgbClr val="9DF016"/>
                </a:solidFill>
                <a:effectLst/>
              </a:rPr>
              <a:t>U7 = Leereffecten : </a:t>
            </a:r>
            <a:r>
              <a:rPr lang="nl-NL" sz="1900" dirty="0">
                <a:solidFill>
                  <a:schemeClr val="tx1"/>
                </a:solidFill>
                <a:effectLst/>
              </a:rPr>
              <a:t>ruim voldoende effecten</a:t>
            </a:r>
            <a:endParaRPr lang="nl-NL" sz="1900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344860" y="1544537"/>
            <a:ext cx="8547620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BE" sz="1200">
                <a:solidFill>
                  <a:srgbClr val="00B0F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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overstijgt de verwachting        </a:t>
            </a:r>
            <a:r>
              <a:rPr lang="nl-NL" sz="1200" dirty="0">
                <a:solidFill>
                  <a:srgbClr val="00CC00"/>
                </a:solidFill>
                <a:latin typeface="Calibri" charset="0"/>
                <a:ea typeface="Calibri" charset="0"/>
                <a:cs typeface="Times New Roman" charset="0"/>
                <a:sym typeface="Wingdings" charset="2"/>
              </a:rPr>
              <a:t>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volgens de verwachting            </a:t>
            </a:r>
            <a:r>
              <a:rPr lang="nl-BE" sz="1200" dirty="0">
                <a:solidFill>
                  <a:srgbClr val="FF8733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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benadert de verwachting      </a:t>
            </a:r>
            <a:r>
              <a:rPr lang="nl-BE" sz="1200" dirty="0">
                <a:solidFill>
                  <a:srgbClr val="CC0000"/>
                </a:solidFill>
                <a:latin typeface="Calibri" charset="0"/>
                <a:ea typeface="Times New Roman" charset="0"/>
                <a:cs typeface="Calibri" charset="0"/>
                <a:sym typeface="Wingdings" charset="2"/>
              </a:rPr>
              <a:t></a:t>
            </a:r>
            <a:r>
              <a:rPr lang="nl-NL" sz="1200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 = beneden de verwachting        </a:t>
            </a:r>
            <a:endParaRPr lang="nl-NL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7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I_Presentatie">
  <a:themeElements>
    <a:clrScheme name="VOI">
      <a:dk1>
        <a:srgbClr val="000000"/>
      </a:dk1>
      <a:lt1>
        <a:srgbClr val="FFFFFF"/>
      </a:lt1>
      <a:dk2>
        <a:srgbClr val="3C3D3C"/>
      </a:dk2>
      <a:lt2>
        <a:srgbClr val="EEEEE7"/>
      </a:lt2>
      <a:accent1>
        <a:srgbClr val="FEEC00"/>
      </a:accent1>
      <a:accent2>
        <a:srgbClr val="FFC000"/>
      </a:accent2>
      <a:accent3>
        <a:srgbClr val="4F81BD"/>
      </a:accent3>
      <a:accent4>
        <a:srgbClr val="C0504D"/>
      </a:accent4>
      <a:accent5>
        <a:srgbClr val="9BBB59"/>
      </a:accent5>
      <a:accent6>
        <a:srgbClr val="8064A2"/>
      </a:accent6>
      <a:hlink>
        <a:srgbClr val="0000FF"/>
      </a:hlink>
      <a:folHlink>
        <a:srgbClr val="800080"/>
      </a:folHlink>
    </a:clrScheme>
    <a:fontScheme name="VOI">
      <a:majorFont>
        <a:latin typeface="Calibri Bold"/>
        <a:ea typeface=""/>
        <a:cs typeface="Calibri"/>
      </a:majorFont>
      <a:minorFont>
        <a:latin typeface="Calibri"/>
        <a:ea typeface=""/>
        <a:cs typeface="Calibri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VOI">
      <a:dk1>
        <a:srgbClr val="000000"/>
      </a:dk1>
      <a:lt1>
        <a:srgbClr val="FFFFFF"/>
      </a:lt1>
      <a:dk2>
        <a:srgbClr val="3C3D3C"/>
      </a:dk2>
      <a:lt2>
        <a:srgbClr val="EEEEE7"/>
      </a:lt2>
      <a:accent1>
        <a:srgbClr val="FEEC00"/>
      </a:accent1>
      <a:accent2>
        <a:srgbClr val="FFC000"/>
      </a:accent2>
      <a:accent3>
        <a:srgbClr val="4F81BD"/>
      </a:accent3>
      <a:accent4>
        <a:srgbClr val="C0504D"/>
      </a:accent4>
      <a:accent5>
        <a:srgbClr val="9BBB59"/>
      </a:accent5>
      <a:accent6>
        <a:srgbClr val="8064A2"/>
      </a:accent6>
      <a:hlink>
        <a:srgbClr val="0000FF"/>
      </a:hlink>
      <a:folHlink>
        <a:srgbClr val="800080"/>
      </a:folHlink>
    </a:clrScheme>
    <a:fontScheme name="VOI">
      <a:majorFont>
        <a:latin typeface="Calibri Bold"/>
        <a:ea typeface=""/>
        <a:cs typeface="Calibri"/>
      </a:majorFont>
      <a:minorFont>
        <a:latin typeface="Calibri"/>
        <a:ea typeface=""/>
        <a:cs typeface="Calibri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VOI">
      <a:dk1>
        <a:srgbClr val="000000"/>
      </a:dk1>
      <a:lt1>
        <a:srgbClr val="FFFFFF"/>
      </a:lt1>
      <a:dk2>
        <a:srgbClr val="3C3D3C"/>
      </a:dk2>
      <a:lt2>
        <a:srgbClr val="EEEEE7"/>
      </a:lt2>
      <a:accent1>
        <a:srgbClr val="FEEC00"/>
      </a:accent1>
      <a:accent2>
        <a:srgbClr val="FFC000"/>
      </a:accent2>
      <a:accent3>
        <a:srgbClr val="4F81BD"/>
      </a:accent3>
      <a:accent4>
        <a:srgbClr val="C0504D"/>
      </a:accent4>
      <a:accent5>
        <a:srgbClr val="9BBB59"/>
      </a:accent5>
      <a:accent6>
        <a:srgbClr val="8064A2"/>
      </a:accent6>
      <a:hlink>
        <a:srgbClr val="0000FF"/>
      </a:hlink>
      <a:folHlink>
        <a:srgbClr val="800080"/>
      </a:folHlink>
    </a:clrScheme>
    <a:fontScheme name="VOI">
      <a:majorFont>
        <a:latin typeface="Calibri Bold"/>
        <a:ea typeface=""/>
        <a:cs typeface="Calibri"/>
      </a:majorFont>
      <a:minorFont>
        <a:latin typeface="Calibri"/>
        <a:ea typeface=""/>
        <a:cs typeface="Calibri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eerkolom xmlns="4473fcf5-8f97-4119-9ffb-cc48b28fa9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105B5071BEBA45A8EDD4C077198A00" ma:contentTypeVersion="" ma:contentTypeDescription="Een nieuw document maken." ma:contentTypeScope="" ma:versionID="9b87af3f9d3d2243e94084a86a422982">
  <xsd:schema xmlns:xsd="http://www.w3.org/2001/XMLSchema" xmlns:xs="http://www.w3.org/2001/XMLSchema" xmlns:p="http://schemas.microsoft.com/office/2006/metadata/properties" xmlns:ns2="4473fcf5-8f97-4119-9ffb-cc48b28fa990" xmlns:ns3="ab040b55-7d2a-4136-9adc-132c9ba14609" targetNamespace="http://schemas.microsoft.com/office/2006/metadata/properties" ma:root="true" ma:fieldsID="15c08fade199f299851b0abf19be7c42" ns2:_="" ns3:_="">
    <xsd:import namespace="4473fcf5-8f97-4119-9ffb-cc48b28fa990"/>
    <xsd:import namespace="ab040b55-7d2a-4136-9adc-132c9ba14609"/>
    <xsd:element name="properties">
      <xsd:complexType>
        <xsd:sequence>
          <xsd:element name="documentManagement">
            <xsd:complexType>
              <xsd:all>
                <xsd:element ref="ns2:sorteerkolom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73fcf5-8f97-4119-9ffb-cc48b28fa990" elementFormDefault="qualified">
    <xsd:import namespace="http://schemas.microsoft.com/office/2006/documentManagement/types"/>
    <xsd:import namespace="http://schemas.microsoft.com/office/infopath/2007/PartnerControls"/>
    <xsd:element name="sorteerkolom" ma:index="8" nillable="true" ma:displayName="sorteerkolom" ma:decimals="0" ma:internalName="sorteerkolom">
      <xsd:simpleType>
        <xsd:restriction base="dms:Number">
          <xsd:maxInclusive value="10000"/>
          <xsd:minInclusive value="0"/>
        </xsd:restriction>
      </xsd:simpleType>
    </xsd:element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40b55-7d2a-4136-9adc-132c9ba1460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C08CD114-6EEB-4281-A39D-8753285EF350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4473fcf5-8f97-4119-9ffb-cc48b28fa990"/>
    <ds:schemaRef ds:uri="http://schemas.microsoft.com/office/2006/metadata/properties"/>
    <ds:schemaRef ds:uri="http://purl.org/dc/terms/"/>
    <ds:schemaRef ds:uri="http://schemas.microsoft.com/office/infopath/2007/PartnerControls"/>
    <ds:schemaRef ds:uri="ab040b55-7d2a-4136-9adc-132c9ba14609"/>
  </ds:schemaRefs>
</ds:datastoreItem>
</file>

<file path=customXml/itemProps2.xml><?xml version="1.0" encoding="utf-8"?>
<ds:datastoreItem xmlns:ds="http://schemas.openxmlformats.org/officeDocument/2006/customXml" ds:itemID="{86AADA11-C185-405D-972B-1B9FBE1B7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73fcf5-8f97-4119-9ffb-cc48b28fa990"/>
    <ds:schemaRef ds:uri="ab040b55-7d2a-4136-9adc-132c9ba146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BF488B-F6A3-41EC-9008-DA116CAA947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83043C-938D-474F-B641-0F8573BCA133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0402-voi-Standaard_Powerpoint</Template>
  <TotalTime>5810</TotalTime>
  <Words>720</Words>
  <Application>Microsoft Office PowerPoint</Application>
  <PresentationFormat>Diavoorstelling (4:3)</PresentationFormat>
  <Paragraphs>173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Bold</vt:lpstr>
      <vt:lpstr>Times New Roman</vt:lpstr>
      <vt:lpstr>Wingdings</vt:lpstr>
      <vt:lpstr>VOI_Presentatie</vt:lpstr>
      <vt:lpstr>synthese</vt:lpstr>
      <vt:lpstr>PowerPoint-presentatie</vt:lpstr>
      <vt:lpstr>PowerPoint-presentatie</vt:lpstr>
      <vt:lpstr>ONDERSTEUNT DE KWALITEITSZORG  DE ONTWIKKELING VAN DE LEERLINGEN?</vt:lpstr>
      <vt:lpstr>ONDERSTEUNT DE KWALITEITSZORG  DE ONTWIKKELING VAN DE LEERLINGEN?</vt:lpstr>
      <vt:lpstr>Verstrekt de school kwaliteitsvol onderwijs?  Omgaan met diversiteit </vt:lpstr>
      <vt:lpstr>Verstrekt de school kwaliteitsvol onderwijs?   Omgaan met diversiteit </vt:lpstr>
      <vt:lpstr>Verstrekt de school kwaliteitsvol onderwijs?  kleuterafdeling </vt:lpstr>
      <vt:lpstr>Verstrekt de school kwaliteitsvol onderwijs?  kleuterafdeling </vt:lpstr>
      <vt:lpstr>Verstrekt de school kwaliteitsvol onderwijs?  Wiskunde in de lagere afdeling </vt:lpstr>
      <vt:lpstr>Verstrekt de school kwaliteitsvol onderwijs?  Wiskunde in de lagere afdeling </vt:lpstr>
      <vt:lpstr>Verstrekt de school kwaliteitsvol onderwijs?  Wiskunde in de lagere afdeling </vt:lpstr>
      <vt:lpstr>Verstrekt de school kwaliteitsvol onderwijs?  Lichamelijke opvoeding in de lagere afdeling </vt:lpstr>
      <vt:lpstr>Verstrekt de school kwaliteitsvol onderwijs?  Lichamelijke opvoeding in de lagere afdeling </vt:lpstr>
      <vt:lpstr>Verstrekt de school kwaliteitsvol onderwijs? overzicht school</vt:lpstr>
      <vt:lpstr>In welke mate voert de school een doeltreffende beleid op het vlak van bewoonbaarheid, veiligheid en hygiëne ?  Sanitair en onderhoud, comfort en elektriciteit  </vt:lpstr>
      <vt:lpstr>In welke mate voert de school een doeltreffende beleid op het vlak van bewoonbaarheid, veiligheid en hygiëne ? </vt:lpstr>
    </vt:vector>
  </TitlesOfParts>
  <Manager>lieven.viaene@ond.vlaanderen.be</Manager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Liesbet Criel</dc:creator>
  <cp:lastModifiedBy>Leerkracht</cp:lastModifiedBy>
  <cp:revision>133</cp:revision>
  <cp:lastPrinted>2017-05-09T07:59:59Z</cp:lastPrinted>
  <dcterms:created xsi:type="dcterms:W3CDTF">2017-01-30T09:30:55Z</dcterms:created>
  <dcterms:modified xsi:type="dcterms:W3CDTF">2018-03-23T11:17:29Z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0x01010022105B5071BEBA45A8EDD4C077198A00</vt:lpwstr>
  </property>
  <property fmtid="{D5CDD505-2E9C-101B-9397-08002B2CF9AE}" pid="4" name="display_urn:schemas-microsoft-com:office:office#Editor">
    <vt:lpwstr>MATHEI, Ignace </vt:lpwstr>
  </property>
  <property fmtid="{D5CDD505-2E9C-101B-9397-08002B2CF9AE}" pid="5" name="display_urn:schemas-microsoft-com:office:office#Author">
    <vt:lpwstr>MATHEI, Ignace </vt:lpwstr>
  </property>
</Properties>
</file>